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171289E-34E8-4358-B9D0-DAAFDB8F0E9C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171289E-34E8-4358-B9D0-DAAFDB8F0E9C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zultat iskanja slik za english breakf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9435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11560" y="51540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/>
              <a:t>BREAKFAST</a:t>
            </a:r>
            <a:endParaRPr lang="sl-SI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4391107" cy="20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58757" y="5248462"/>
            <a:ext cx="2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ENGLISH BREAKFAST</a:t>
            </a:r>
            <a:endParaRPr lang="sl-SI" b="1" dirty="0"/>
          </a:p>
        </p:txBody>
      </p:sp>
      <p:cxnSp>
        <p:nvCxnSpPr>
          <p:cNvPr id="7" name="Raven puščični povezovalnik 6"/>
          <p:cNvCxnSpPr/>
          <p:nvPr/>
        </p:nvCxnSpPr>
        <p:spPr>
          <a:xfrm flipV="1">
            <a:off x="1969404" y="429309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5473784" y="3523074"/>
            <a:ext cx="300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SLOVENIAN BREAKFAST</a:t>
            </a:r>
            <a:endParaRPr lang="sl-SI" b="1" dirty="0"/>
          </a:p>
        </p:txBody>
      </p:sp>
      <p:sp>
        <p:nvSpPr>
          <p:cNvPr id="11" name="Oblak 10"/>
          <p:cNvSpPr/>
          <p:nvPr/>
        </p:nvSpPr>
        <p:spPr>
          <a:xfrm>
            <a:off x="5037584" y="8620"/>
            <a:ext cx="4147936" cy="2952328"/>
          </a:xfrm>
          <a:prstGeom prst="cloudCallout">
            <a:avLst>
              <a:gd name="adj1" fmla="val -78149"/>
              <a:gd name="adj2" fmla="val -9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GOOD MORNING</a:t>
            </a:r>
            <a:r>
              <a:rPr lang="sl-SI" sz="3600" dirty="0" smtClean="0"/>
              <a:t>!</a:t>
            </a:r>
            <a:endParaRPr lang="sl-SI" sz="3600" dirty="0"/>
          </a:p>
        </p:txBody>
      </p:sp>
      <p:cxnSp>
        <p:nvCxnSpPr>
          <p:cNvPr id="14" name="Raven puščični povezovalnik 13"/>
          <p:cNvCxnSpPr/>
          <p:nvPr/>
        </p:nvCxnSpPr>
        <p:spPr>
          <a:xfrm flipH="1">
            <a:off x="6976792" y="3892406"/>
            <a:ext cx="403520" cy="5447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ak 1"/>
          <p:cNvSpPr/>
          <p:nvPr/>
        </p:nvSpPr>
        <p:spPr>
          <a:xfrm>
            <a:off x="683568" y="407662"/>
            <a:ext cx="8136904" cy="1800200"/>
          </a:xfrm>
          <a:prstGeom prst="cloudCallout">
            <a:avLst>
              <a:gd name="adj1" fmla="val 38374"/>
              <a:gd name="adj2" fmla="val 138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err="1" smtClean="0"/>
              <a:t>What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can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you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eat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and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drink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for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breakfast</a:t>
            </a:r>
            <a:r>
              <a:rPr lang="sl-SI" sz="2000" b="1" dirty="0" smtClean="0"/>
              <a:t>?</a:t>
            </a:r>
          </a:p>
          <a:p>
            <a:pPr algn="ctr"/>
            <a:r>
              <a:rPr lang="sl-SI" sz="2000" i="1" dirty="0" smtClean="0"/>
              <a:t>Kaj lahko ješ in piješ za zajtrk?</a:t>
            </a:r>
            <a:endParaRPr lang="sl-SI" sz="2000" i="1" dirty="0"/>
          </a:p>
        </p:txBody>
      </p:sp>
      <p:pic>
        <p:nvPicPr>
          <p:cNvPr id="3" name="Slika 2" descr="Rezultat iskanja slik za brea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1638806" cy="8707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 z besedilom 18"/>
          <p:cNvSpPr txBox="1">
            <a:spLocks noChangeArrowheads="1"/>
          </p:cNvSpPr>
          <p:nvPr/>
        </p:nvSpPr>
        <p:spPr bwMode="auto">
          <a:xfrm>
            <a:off x="828983" y="3099572"/>
            <a:ext cx="1203960" cy="337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2000" b="1" kern="1200" dirty="0" err="1">
                <a:solidFill>
                  <a:srgbClr val="000000"/>
                </a:solidFill>
                <a:effectLst/>
                <a:latin typeface="Calibri"/>
                <a:ea typeface="Calibri"/>
              </a:rPr>
              <a:t>bread</a:t>
            </a:r>
            <a:endParaRPr lang="sl-SI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6" descr="Rezultat iskanja slik za hone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r="11853"/>
          <a:stretch/>
        </p:blipFill>
        <p:spPr bwMode="auto">
          <a:xfrm>
            <a:off x="2622668" y="2139972"/>
            <a:ext cx="1080120" cy="1304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 descr="Rezultat iskanja slik za ja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21" y="2426479"/>
            <a:ext cx="1080894" cy="731398"/>
          </a:xfrm>
          <a:prstGeom prst="rect">
            <a:avLst/>
          </a:prstGeom>
          <a:noFill/>
          <a:extLst/>
        </p:spPr>
      </p:pic>
      <p:pic>
        <p:nvPicPr>
          <p:cNvPr id="9" name="Slika 8" descr="Rezultat iskanja slik za fried egg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174569"/>
            <a:ext cx="1368151" cy="98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Rezultat iskanja slik za cerea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94" y="4335133"/>
            <a:ext cx="1651068" cy="1282007"/>
          </a:xfrm>
          <a:prstGeom prst="rect">
            <a:avLst/>
          </a:prstGeom>
          <a:noFill/>
          <a:extLst/>
        </p:spPr>
      </p:pic>
      <p:sp>
        <p:nvSpPr>
          <p:cNvPr id="12" name="Polje z besedilom 18"/>
          <p:cNvSpPr txBox="1">
            <a:spLocks noChangeArrowheads="1"/>
          </p:cNvSpPr>
          <p:nvPr/>
        </p:nvSpPr>
        <p:spPr bwMode="auto">
          <a:xfrm>
            <a:off x="2543063" y="5813592"/>
            <a:ext cx="1239330" cy="326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2000" b="1" kern="1200" dirty="0" err="1">
                <a:solidFill>
                  <a:srgbClr val="000000"/>
                </a:solidFill>
                <a:effectLst/>
                <a:latin typeface="Calibri"/>
                <a:ea typeface="Calibri"/>
              </a:rPr>
              <a:t>cereal</a:t>
            </a:r>
            <a:endParaRPr lang="sl-SI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Polje z besedilom 18"/>
          <p:cNvSpPr txBox="1">
            <a:spLocks noChangeArrowheads="1"/>
          </p:cNvSpPr>
          <p:nvPr/>
        </p:nvSpPr>
        <p:spPr bwMode="auto">
          <a:xfrm>
            <a:off x="2613803" y="3390860"/>
            <a:ext cx="876935" cy="337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2000" b="1" kern="1200" dirty="0" err="1">
                <a:solidFill>
                  <a:srgbClr val="000000"/>
                </a:solidFill>
                <a:effectLst/>
                <a:latin typeface="Calibri"/>
                <a:ea typeface="Calibri"/>
              </a:rPr>
              <a:t>honey</a:t>
            </a:r>
            <a:endParaRPr lang="sl-SI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5" name="Polje z besedilom 18"/>
          <p:cNvSpPr txBox="1">
            <a:spLocks noChangeArrowheads="1"/>
          </p:cNvSpPr>
          <p:nvPr/>
        </p:nvSpPr>
        <p:spPr bwMode="auto">
          <a:xfrm>
            <a:off x="5580113" y="3390860"/>
            <a:ext cx="1640056" cy="3998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2000" b="1" kern="1200" dirty="0" err="1">
                <a:solidFill>
                  <a:srgbClr val="000000"/>
                </a:solidFill>
                <a:effectLst/>
                <a:latin typeface="Calibri"/>
                <a:ea typeface="Calibri"/>
              </a:rPr>
              <a:t>fried</a:t>
            </a:r>
            <a:r>
              <a:rPr lang="sl-SI" sz="2000" b="1" kern="1200" dirty="0">
                <a:solidFill>
                  <a:srgbClr val="000000"/>
                </a:solidFill>
                <a:effectLst/>
                <a:latin typeface="Calibri"/>
                <a:ea typeface="Calibri"/>
              </a:rPr>
              <a:t> </a:t>
            </a:r>
            <a:r>
              <a:rPr lang="sl-SI" sz="2000" b="1" kern="1200" dirty="0" err="1">
                <a:solidFill>
                  <a:srgbClr val="000000"/>
                </a:solidFill>
                <a:effectLst/>
                <a:latin typeface="Calibri"/>
                <a:ea typeface="Calibri"/>
              </a:rPr>
              <a:t>eggs</a:t>
            </a:r>
            <a:endParaRPr lang="sl-SI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Polje z besedilom 18"/>
          <p:cNvSpPr txBox="1">
            <a:spLocks noChangeArrowheads="1"/>
          </p:cNvSpPr>
          <p:nvPr/>
        </p:nvSpPr>
        <p:spPr bwMode="auto">
          <a:xfrm>
            <a:off x="4167992" y="3268482"/>
            <a:ext cx="693552" cy="337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2000" b="1" kern="1200" dirty="0">
                <a:solidFill>
                  <a:srgbClr val="000000"/>
                </a:solidFill>
                <a:effectLst/>
                <a:latin typeface="Calibri"/>
                <a:ea typeface="Calibri"/>
              </a:rPr>
              <a:t>jam</a:t>
            </a:r>
            <a:endParaRPr lang="sl-SI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7" name="Picture 12" descr="Povezana slik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21" y="4015770"/>
            <a:ext cx="1312843" cy="1060103"/>
          </a:xfrm>
          <a:prstGeom prst="rect">
            <a:avLst/>
          </a:prstGeom>
          <a:noFill/>
          <a:extLst/>
        </p:spPr>
      </p:pic>
      <p:sp>
        <p:nvSpPr>
          <p:cNvPr id="18" name="Polje z besedilom 18"/>
          <p:cNvSpPr txBox="1">
            <a:spLocks noChangeArrowheads="1"/>
          </p:cNvSpPr>
          <p:nvPr/>
        </p:nvSpPr>
        <p:spPr bwMode="auto">
          <a:xfrm>
            <a:off x="4283966" y="5075873"/>
            <a:ext cx="693552" cy="337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2000" b="1" dirty="0" err="1" smtClean="0">
                <a:solidFill>
                  <a:srgbClr val="000000"/>
                </a:solidFill>
                <a:latin typeface="Calibri"/>
                <a:ea typeface="Times New Roman"/>
              </a:rPr>
              <a:t>tea</a:t>
            </a:r>
            <a:endParaRPr lang="sl-SI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9" name="Picture 10" descr="Rezultat iskanja slik za orange juic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 t="16339" r="27845"/>
          <a:stretch/>
        </p:blipFill>
        <p:spPr bwMode="auto">
          <a:xfrm>
            <a:off x="5930546" y="4698370"/>
            <a:ext cx="667283" cy="939109"/>
          </a:xfrm>
          <a:prstGeom prst="rect">
            <a:avLst/>
          </a:prstGeom>
          <a:noFill/>
          <a:extLst/>
        </p:spPr>
      </p:pic>
      <p:pic>
        <p:nvPicPr>
          <p:cNvPr id="20" name="Picture 8" descr="Povezana slik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8238"/>
            <a:ext cx="836823" cy="979944"/>
          </a:xfrm>
          <a:prstGeom prst="rect">
            <a:avLst/>
          </a:prstGeom>
          <a:noFill/>
          <a:extLst/>
        </p:spPr>
      </p:pic>
      <p:sp>
        <p:nvSpPr>
          <p:cNvPr id="21" name="Polje z besedilom 18"/>
          <p:cNvSpPr txBox="1">
            <a:spLocks noChangeArrowheads="1"/>
          </p:cNvSpPr>
          <p:nvPr/>
        </p:nvSpPr>
        <p:spPr bwMode="auto">
          <a:xfrm>
            <a:off x="7576279" y="3158423"/>
            <a:ext cx="876935" cy="337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2000" b="1" kern="1200" dirty="0" err="1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milk</a:t>
            </a:r>
            <a:endParaRPr lang="sl-SI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2" name="Polje z besedilom 18"/>
          <p:cNvSpPr txBox="1">
            <a:spLocks noChangeArrowheads="1"/>
          </p:cNvSpPr>
          <p:nvPr/>
        </p:nvSpPr>
        <p:spPr bwMode="auto">
          <a:xfrm>
            <a:off x="5564662" y="5740455"/>
            <a:ext cx="1640056" cy="3998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2000" b="1" dirty="0" err="1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sl-SI" sz="2000" b="1" kern="1200" dirty="0" err="1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range</a:t>
            </a:r>
            <a:r>
              <a:rPr lang="sl-SI" sz="2000" b="1" kern="120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 </a:t>
            </a:r>
            <a:r>
              <a:rPr lang="sl-SI" sz="2000" b="1" kern="1200" dirty="0" err="1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juice</a:t>
            </a:r>
            <a:endParaRPr lang="sl-SI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3" name="Picture 16" descr="Rezultat iskanja slik za fruit for breakfast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46" y="3882615"/>
            <a:ext cx="1395979" cy="905037"/>
          </a:xfrm>
          <a:prstGeom prst="rect">
            <a:avLst/>
          </a:prstGeom>
          <a:noFill/>
          <a:extLst/>
        </p:spPr>
      </p:pic>
      <p:sp>
        <p:nvSpPr>
          <p:cNvPr id="24" name="Polje z besedilom 18"/>
          <p:cNvSpPr txBox="1">
            <a:spLocks noChangeArrowheads="1"/>
          </p:cNvSpPr>
          <p:nvPr/>
        </p:nvSpPr>
        <p:spPr bwMode="auto">
          <a:xfrm>
            <a:off x="7157867" y="4804534"/>
            <a:ext cx="876935" cy="337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2000" b="1" kern="1200" dirty="0" err="1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fruit</a:t>
            </a:r>
            <a:endParaRPr lang="sl-SI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5" name="Picture 2" descr="Rezultat iskanja slik za butter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2" y="3853604"/>
            <a:ext cx="1377511" cy="950930"/>
          </a:xfrm>
          <a:prstGeom prst="rect">
            <a:avLst/>
          </a:prstGeom>
          <a:noFill/>
          <a:extLst/>
        </p:spPr>
      </p:pic>
      <p:sp>
        <p:nvSpPr>
          <p:cNvPr id="26" name="Polje z besedilom 18"/>
          <p:cNvSpPr txBox="1">
            <a:spLocks noChangeArrowheads="1"/>
          </p:cNvSpPr>
          <p:nvPr/>
        </p:nvSpPr>
        <p:spPr bwMode="auto">
          <a:xfrm>
            <a:off x="756975" y="4907607"/>
            <a:ext cx="1203960" cy="337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2000" b="1" kern="1200" dirty="0" err="1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butter</a:t>
            </a:r>
            <a:endParaRPr lang="sl-SI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95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book Mom Explains Electronic Books Png - Cartoon Mum Clipa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6" y="1268760"/>
            <a:ext cx="1804418" cy="28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ni oblaček 2"/>
          <p:cNvSpPr/>
          <p:nvPr/>
        </p:nvSpPr>
        <p:spPr>
          <a:xfrm>
            <a:off x="2684302" y="924335"/>
            <a:ext cx="3456384" cy="1243300"/>
          </a:xfrm>
          <a:prstGeom prst="wedgeEllipseCallout">
            <a:avLst>
              <a:gd name="adj1" fmla="val -68439"/>
              <a:gd name="adj2" fmla="val 4707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Good</a:t>
            </a:r>
            <a:r>
              <a:rPr lang="sl-SI" b="1" dirty="0" smtClean="0"/>
              <a:t> </a:t>
            </a:r>
            <a:r>
              <a:rPr lang="sl-SI" b="1" dirty="0" err="1" smtClean="0"/>
              <a:t>morning</a:t>
            </a:r>
            <a:r>
              <a:rPr lang="sl-SI" b="1" dirty="0" smtClean="0"/>
              <a:t>!</a:t>
            </a:r>
          </a:p>
        </p:txBody>
      </p:sp>
      <p:pic>
        <p:nvPicPr>
          <p:cNvPr id="1028" name="Picture 4" descr="Child Clip Art - Cute Little Boy Clipart, HD Png Download - kind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35" y="1545985"/>
            <a:ext cx="2519752" cy="35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ni oblaček 6"/>
          <p:cNvSpPr/>
          <p:nvPr/>
        </p:nvSpPr>
        <p:spPr>
          <a:xfrm>
            <a:off x="1892214" y="4797152"/>
            <a:ext cx="5040560" cy="1368152"/>
          </a:xfrm>
          <a:prstGeom prst="wedgeEllipseCallout">
            <a:avLst>
              <a:gd name="adj1" fmla="val 57710"/>
              <a:gd name="adj2" fmla="val -8145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I </a:t>
            </a:r>
            <a:r>
              <a:rPr lang="sl-SI" b="1" dirty="0" err="1" smtClean="0"/>
              <a:t>would</a:t>
            </a:r>
            <a:r>
              <a:rPr lang="sl-SI" b="1" dirty="0" smtClean="0"/>
              <a:t> like </a:t>
            </a:r>
            <a:r>
              <a:rPr lang="sl-SI" b="1" dirty="0" err="1" smtClean="0"/>
              <a:t>fried</a:t>
            </a:r>
            <a:r>
              <a:rPr lang="sl-SI" b="1" dirty="0" smtClean="0"/>
              <a:t> </a:t>
            </a:r>
            <a:r>
              <a:rPr lang="sl-SI" b="1" dirty="0" err="1" smtClean="0"/>
              <a:t>eggs</a:t>
            </a:r>
            <a:r>
              <a:rPr lang="sl-SI" b="1" dirty="0" smtClean="0"/>
              <a:t>, </a:t>
            </a:r>
            <a:r>
              <a:rPr lang="sl-SI" b="1" dirty="0" err="1" smtClean="0"/>
              <a:t>bread</a:t>
            </a:r>
            <a:r>
              <a:rPr lang="sl-SI" b="1" dirty="0" smtClean="0"/>
              <a:t> </a:t>
            </a:r>
            <a:r>
              <a:rPr lang="sl-SI" b="1" dirty="0" err="1" smtClean="0"/>
              <a:t>and</a:t>
            </a:r>
            <a:r>
              <a:rPr lang="sl-SI" b="1" dirty="0" smtClean="0"/>
              <a:t> </a:t>
            </a:r>
            <a:r>
              <a:rPr lang="sl-SI" b="1" dirty="0" err="1" smtClean="0"/>
              <a:t>milk</a:t>
            </a:r>
            <a:r>
              <a:rPr lang="sl-SI" b="1" dirty="0" smtClean="0"/>
              <a:t>. </a:t>
            </a:r>
            <a:endParaRPr lang="sl-SI" b="1" dirty="0"/>
          </a:p>
        </p:txBody>
      </p:sp>
      <p:sp>
        <p:nvSpPr>
          <p:cNvPr id="6" name="Ovalni oblaček 5"/>
          <p:cNvSpPr/>
          <p:nvPr/>
        </p:nvSpPr>
        <p:spPr>
          <a:xfrm>
            <a:off x="2180384" y="3274979"/>
            <a:ext cx="5040560" cy="1368152"/>
          </a:xfrm>
          <a:prstGeom prst="wedgeEllipseCallout">
            <a:avLst>
              <a:gd name="adj1" fmla="val -54764"/>
              <a:gd name="adj2" fmla="val -9790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What</a:t>
            </a:r>
            <a:r>
              <a:rPr lang="sl-SI" b="1" dirty="0" smtClean="0"/>
              <a:t> </a:t>
            </a:r>
            <a:r>
              <a:rPr lang="sl-SI" b="1" dirty="0" err="1" smtClean="0"/>
              <a:t>would</a:t>
            </a:r>
            <a:r>
              <a:rPr lang="sl-SI" b="1" dirty="0" smtClean="0"/>
              <a:t> </a:t>
            </a:r>
            <a:r>
              <a:rPr lang="sl-SI" b="1" dirty="0" err="1" smtClean="0"/>
              <a:t>you</a:t>
            </a:r>
            <a:r>
              <a:rPr lang="sl-SI" b="1" dirty="0" smtClean="0"/>
              <a:t> like </a:t>
            </a:r>
            <a:r>
              <a:rPr lang="sl-SI" b="1" dirty="0" err="1" smtClean="0"/>
              <a:t>for</a:t>
            </a:r>
            <a:r>
              <a:rPr lang="sl-SI" b="1" dirty="0" smtClean="0"/>
              <a:t> </a:t>
            </a:r>
            <a:r>
              <a:rPr lang="sl-SI" b="1" dirty="0" err="1" smtClean="0"/>
              <a:t>breakfast</a:t>
            </a:r>
            <a:r>
              <a:rPr lang="sl-SI" b="1" dirty="0" smtClean="0"/>
              <a:t> </a:t>
            </a:r>
            <a:r>
              <a:rPr lang="sl-SI" b="1" dirty="0" err="1" smtClean="0"/>
              <a:t>today</a:t>
            </a:r>
            <a:r>
              <a:rPr lang="sl-SI" b="1" dirty="0" smtClean="0"/>
              <a:t>?</a:t>
            </a:r>
            <a:endParaRPr lang="sl-SI" b="1" dirty="0"/>
          </a:p>
        </p:txBody>
      </p:sp>
      <p:sp>
        <p:nvSpPr>
          <p:cNvPr id="8" name="Ovalni oblaček 7"/>
          <p:cNvSpPr/>
          <p:nvPr/>
        </p:nvSpPr>
        <p:spPr>
          <a:xfrm>
            <a:off x="2993011" y="2159701"/>
            <a:ext cx="3312368" cy="1062223"/>
          </a:xfrm>
          <a:prstGeom prst="wedgeEllipseCallout">
            <a:avLst>
              <a:gd name="adj1" fmla="val 73023"/>
              <a:gd name="adj2" fmla="val 204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Good</a:t>
            </a:r>
            <a:r>
              <a:rPr lang="sl-SI" b="1" dirty="0" smtClean="0"/>
              <a:t> </a:t>
            </a:r>
            <a:r>
              <a:rPr lang="sl-SI" b="1" dirty="0" err="1" smtClean="0"/>
              <a:t>morning</a:t>
            </a:r>
            <a:r>
              <a:rPr lang="sl-SI" b="1" dirty="0" smtClean="0"/>
              <a:t>!</a:t>
            </a:r>
          </a:p>
          <a:p>
            <a:pPr algn="ctr"/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0486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ied Eggs Recipe - How To Make The Perfect Fried Egg | Go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t="3622"/>
          <a:stretch/>
        </p:blipFill>
        <p:spPr bwMode="auto">
          <a:xfrm>
            <a:off x="2685479" y="2924944"/>
            <a:ext cx="3383910" cy="298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Povezana sli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1158095" cy="1473201"/>
          </a:xfrm>
          <a:prstGeom prst="rect">
            <a:avLst/>
          </a:prstGeom>
          <a:noFill/>
          <a:extLst/>
        </p:spPr>
      </p:pic>
      <p:pic>
        <p:nvPicPr>
          <p:cNvPr id="2054" name="Picture 6" descr="How much fibre is there in bread? | Healthy Food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73" y="2456740"/>
            <a:ext cx="1385094" cy="12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book Mom Explains Electronic Books Png - Cartoon Mum Clipar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6" y="1268760"/>
            <a:ext cx="1804418" cy="28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2180384" y="332656"/>
            <a:ext cx="2823664" cy="1440160"/>
          </a:xfrm>
          <a:prstGeom prst="wedgeEllipseCallout">
            <a:avLst>
              <a:gd name="adj1" fmla="val -60191"/>
              <a:gd name="adj2" fmla="val 69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Here</a:t>
            </a:r>
            <a:r>
              <a:rPr lang="sl-SI" b="1" dirty="0" smtClean="0"/>
              <a:t> </a:t>
            </a:r>
            <a:r>
              <a:rPr lang="sl-SI" b="1" dirty="0" err="1" smtClean="0"/>
              <a:t>you</a:t>
            </a:r>
            <a:r>
              <a:rPr lang="sl-SI" b="1" dirty="0" smtClean="0"/>
              <a:t> go.</a:t>
            </a:r>
            <a:endParaRPr lang="sl-SI" b="1" dirty="0"/>
          </a:p>
        </p:txBody>
      </p:sp>
      <p:pic>
        <p:nvPicPr>
          <p:cNvPr id="8" name="Picture 4" descr="Child Clip Art - Cute Little Boy Clipart, HD Png Download - kind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19" y="3573016"/>
            <a:ext cx="2012985" cy="28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ni oblaček 8"/>
          <p:cNvSpPr/>
          <p:nvPr/>
        </p:nvSpPr>
        <p:spPr>
          <a:xfrm>
            <a:off x="6306159" y="1970733"/>
            <a:ext cx="2556618" cy="1275284"/>
          </a:xfrm>
          <a:prstGeom prst="wedgeEllipseCallout">
            <a:avLst>
              <a:gd name="adj1" fmla="val -18260"/>
              <a:gd name="adj2" fmla="val 10069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Thank</a:t>
            </a:r>
            <a:r>
              <a:rPr lang="sl-SI" b="1" dirty="0" smtClean="0"/>
              <a:t> </a:t>
            </a:r>
            <a:r>
              <a:rPr lang="sl-SI" b="1" dirty="0" err="1" smtClean="0"/>
              <a:t>you</a:t>
            </a:r>
            <a:r>
              <a:rPr lang="sl-SI" b="1" dirty="0" smtClean="0"/>
              <a:t>!</a:t>
            </a:r>
            <a:endParaRPr lang="sl-SI" b="1" dirty="0"/>
          </a:p>
        </p:txBody>
      </p:sp>
      <p:sp>
        <p:nvSpPr>
          <p:cNvPr id="10" name="Ovalni oblaček 9"/>
          <p:cNvSpPr/>
          <p:nvPr/>
        </p:nvSpPr>
        <p:spPr>
          <a:xfrm>
            <a:off x="736337" y="4908104"/>
            <a:ext cx="2823664" cy="1440160"/>
          </a:xfrm>
          <a:prstGeom prst="wedgeEllipseCallout">
            <a:avLst>
              <a:gd name="adj1" fmla="val -11865"/>
              <a:gd name="adj2" fmla="val -1279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You</a:t>
            </a:r>
            <a:r>
              <a:rPr lang="sl-SI" b="1" dirty="0" smtClean="0"/>
              <a:t>‘</a:t>
            </a:r>
            <a:r>
              <a:rPr lang="sl-SI" b="1" dirty="0" err="1" smtClean="0"/>
              <a:t>re</a:t>
            </a:r>
            <a:r>
              <a:rPr lang="sl-SI" b="1" dirty="0" smtClean="0"/>
              <a:t> </a:t>
            </a:r>
            <a:r>
              <a:rPr lang="sl-SI" b="1" dirty="0" err="1" smtClean="0"/>
              <a:t>welcome</a:t>
            </a:r>
            <a:r>
              <a:rPr lang="sl-SI" b="1" dirty="0" smtClean="0"/>
              <a:t>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4834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09007" y="332656"/>
            <a:ext cx="436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NOW LET‘S PLAY! </a:t>
            </a:r>
            <a:r>
              <a:rPr lang="sl-SI" i="1" dirty="0" smtClean="0">
                <a:solidFill>
                  <a:srgbClr val="FF0000"/>
                </a:solidFill>
              </a:rPr>
              <a:t>Sedaj se pa igrajmo.</a:t>
            </a:r>
            <a:endParaRPr lang="sl-SI" i="1" dirty="0">
              <a:solidFill>
                <a:srgbClr val="FF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473775" y="857301"/>
            <a:ext cx="84818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Vzami</a:t>
            </a:r>
            <a:r>
              <a:rPr lang="sl-SI" dirty="0" smtClean="0"/>
              <a:t> </a:t>
            </a:r>
            <a:r>
              <a:rPr lang="sl-SI" dirty="0" smtClean="0"/>
              <a:t>svojega najljubšega medvedka in mu pogrni mizo. Kot prej v dialogu </a:t>
            </a:r>
          </a:p>
          <a:p>
            <a:r>
              <a:rPr lang="sl-SI" dirty="0" smtClean="0"/>
              <a:t>se z njim igraj. Ko igraš medvedka spremeni glas. Vsakič naj si zaželi nekaj </a:t>
            </a:r>
          </a:p>
          <a:p>
            <a:r>
              <a:rPr lang="sl-SI" dirty="0"/>
              <a:t>d</a:t>
            </a:r>
            <a:r>
              <a:rPr lang="sl-SI" dirty="0" smtClean="0"/>
              <a:t>rugega za zajtrk. Namesto z medvedkom se lahko igraš s katerim od družinskih </a:t>
            </a:r>
          </a:p>
          <a:p>
            <a:r>
              <a:rPr lang="sl-SI" dirty="0"/>
              <a:t>č</a:t>
            </a:r>
            <a:r>
              <a:rPr lang="sl-SI" dirty="0" smtClean="0"/>
              <a:t>lanov.</a:t>
            </a:r>
          </a:p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3074" name="Picture 2" descr="Girl Head Clipart, HD Png Download - kind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2" y="2420888"/>
            <a:ext cx="1079655" cy="8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ni oblaček 3"/>
          <p:cNvSpPr/>
          <p:nvPr/>
        </p:nvSpPr>
        <p:spPr>
          <a:xfrm>
            <a:off x="1476537" y="2060848"/>
            <a:ext cx="5903775" cy="936104"/>
          </a:xfrm>
          <a:prstGeom prst="wedgeEllipseCallout">
            <a:avLst>
              <a:gd name="adj1" fmla="val -53716"/>
              <a:gd name="adj2" fmla="val 519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err="1"/>
              <a:t>Good</a:t>
            </a:r>
            <a:r>
              <a:rPr lang="sl-SI" b="1" dirty="0"/>
              <a:t> </a:t>
            </a:r>
            <a:r>
              <a:rPr lang="sl-SI" b="1" dirty="0" err="1"/>
              <a:t>morning</a:t>
            </a:r>
            <a:r>
              <a:rPr lang="sl-SI" b="1" dirty="0"/>
              <a:t>! </a:t>
            </a:r>
            <a:r>
              <a:rPr lang="sl-SI" b="1" dirty="0" err="1"/>
              <a:t>What</a:t>
            </a:r>
            <a:r>
              <a:rPr lang="sl-SI" b="1" dirty="0"/>
              <a:t> </a:t>
            </a:r>
            <a:r>
              <a:rPr lang="sl-SI" b="1" dirty="0" err="1"/>
              <a:t>would</a:t>
            </a:r>
            <a:r>
              <a:rPr lang="sl-SI" b="1" dirty="0"/>
              <a:t> </a:t>
            </a:r>
            <a:r>
              <a:rPr lang="sl-SI" b="1" dirty="0" err="1"/>
              <a:t>you</a:t>
            </a:r>
            <a:r>
              <a:rPr lang="sl-SI" b="1" dirty="0"/>
              <a:t> like </a:t>
            </a:r>
            <a:r>
              <a:rPr lang="sl-SI" b="1" dirty="0" err="1"/>
              <a:t>for</a:t>
            </a:r>
            <a:r>
              <a:rPr lang="sl-SI" b="1" dirty="0"/>
              <a:t> </a:t>
            </a:r>
            <a:r>
              <a:rPr lang="sl-SI" b="1" dirty="0" err="1"/>
              <a:t>breakfast</a:t>
            </a:r>
            <a:r>
              <a:rPr lang="sl-SI" b="1" dirty="0"/>
              <a:t> </a:t>
            </a:r>
            <a:r>
              <a:rPr lang="sl-SI" b="1" dirty="0" err="1"/>
              <a:t>today</a:t>
            </a:r>
            <a:r>
              <a:rPr lang="sl-SI" b="1" dirty="0"/>
              <a:t>?</a:t>
            </a:r>
          </a:p>
        </p:txBody>
      </p:sp>
      <p:pic>
        <p:nvPicPr>
          <p:cNvPr id="3076" name="Picture 4" descr="Library of cute teddy bear clip transparent library free png fil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98" y="2996952"/>
            <a:ext cx="1145704" cy="11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ni oblaček 6"/>
          <p:cNvSpPr/>
          <p:nvPr/>
        </p:nvSpPr>
        <p:spPr>
          <a:xfrm>
            <a:off x="1043608" y="3223097"/>
            <a:ext cx="5903775" cy="936104"/>
          </a:xfrm>
          <a:prstGeom prst="wedgeEllipseCallout">
            <a:avLst>
              <a:gd name="adj1" fmla="val 61613"/>
              <a:gd name="adj2" fmla="val -3518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err="1">
                <a:solidFill>
                  <a:schemeClr val="tx1"/>
                </a:solidFill>
              </a:rPr>
              <a:t>Good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morning</a:t>
            </a:r>
            <a:r>
              <a:rPr lang="sl-SI" b="1" dirty="0">
                <a:solidFill>
                  <a:schemeClr val="tx1"/>
                </a:solidFill>
              </a:rPr>
              <a:t>! </a:t>
            </a:r>
            <a:r>
              <a:rPr lang="sl-SI" b="1" dirty="0" smtClean="0">
                <a:solidFill>
                  <a:schemeClr val="tx1"/>
                </a:solidFill>
              </a:rPr>
              <a:t>I </a:t>
            </a:r>
            <a:r>
              <a:rPr lang="sl-SI" b="1" dirty="0" err="1" smtClean="0">
                <a:solidFill>
                  <a:schemeClr val="tx1"/>
                </a:solidFill>
              </a:rPr>
              <a:t>would</a:t>
            </a:r>
            <a:r>
              <a:rPr lang="sl-SI" b="1" dirty="0" smtClean="0">
                <a:solidFill>
                  <a:schemeClr val="tx1"/>
                </a:solidFill>
              </a:rPr>
              <a:t> like _____________________________.</a:t>
            </a: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Girl Head Clipart, HD Png Download - kind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18" y="4365104"/>
            <a:ext cx="1079655" cy="8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ni oblaček 8"/>
          <p:cNvSpPr/>
          <p:nvPr/>
        </p:nvSpPr>
        <p:spPr>
          <a:xfrm>
            <a:off x="2267745" y="4365104"/>
            <a:ext cx="2808312" cy="713656"/>
          </a:xfrm>
          <a:prstGeom prst="wedgeEllipseCallout">
            <a:avLst>
              <a:gd name="adj1" fmla="val -69245"/>
              <a:gd name="adj2" fmla="val 421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err="1" smtClean="0"/>
              <a:t>Here</a:t>
            </a:r>
            <a:r>
              <a:rPr lang="sl-SI" b="1" dirty="0" smtClean="0"/>
              <a:t> </a:t>
            </a:r>
            <a:r>
              <a:rPr lang="sl-SI" b="1" dirty="0" err="1" smtClean="0"/>
              <a:t>you</a:t>
            </a:r>
            <a:r>
              <a:rPr lang="sl-SI" b="1" dirty="0" smtClean="0"/>
              <a:t> go.</a:t>
            </a:r>
            <a:endParaRPr lang="sl-SI" b="1" dirty="0"/>
          </a:p>
        </p:txBody>
      </p:sp>
      <p:pic>
        <p:nvPicPr>
          <p:cNvPr id="10" name="Picture 4" descr="Library of cute teddy bear clip transparent library free png fil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70" y="5100998"/>
            <a:ext cx="1145704" cy="11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ni oblaček 10"/>
          <p:cNvSpPr/>
          <p:nvPr/>
        </p:nvSpPr>
        <p:spPr>
          <a:xfrm>
            <a:off x="4084802" y="5263765"/>
            <a:ext cx="2808312" cy="713656"/>
          </a:xfrm>
          <a:prstGeom prst="wedgeEllipseCallout">
            <a:avLst>
              <a:gd name="adj1" fmla="val 74522"/>
              <a:gd name="adj2" fmla="val -1504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err="1" smtClean="0">
                <a:solidFill>
                  <a:schemeClr val="tx1"/>
                </a:solidFill>
              </a:rPr>
              <a:t>Thank</a:t>
            </a:r>
            <a:r>
              <a:rPr lang="sl-SI" b="1" dirty="0" smtClean="0">
                <a:solidFill>
                  <a:schemeClr val="tx1"/>
                </a:solidFill>
              </a:rPr>
              <a:t> </a:t>
            </a:r>
            <a:r>
              <a:rPr lang="sl-SI" b="1" dirty="0" err="1" smtClean="0">
                <a:solidFill>
                  <a:schemeClr val="tx1"/>
                </a:solidFill>
              </a:rPr>
              <a:t>you</a:t>
            </a:r>
            <a:r>
              <a:rPr lang="sl-SI" b="1" dirty="0" smtClean="0">
                <a:solidFill>
                  <a:schemeClr val="tx1"/>
                </a:solidFill>
              </a:rPr>
              <a:t>!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185</TotalTime>
  <Words>151</Words>
  <Application>Microsoft Office PowerPoint</Application>
  <PresentationFormat>Diaprojekcija na zaslonu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Austin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leptop</dc:creator>
  <cp:lastModifiedBy>leptop</cp:lastModifiedBy>
  <cp:revision>12</cp:revision>
  <dcterms:created xsi:type="dcterms:W3CDTF">2018-03-15T21:24:34Z</dcterms:created>
  <dcterms:modified xsi:type="dcterms:W3CDTF">2020-03-29T19:12:36Z</dcterms:modified>
</cp:coreProperties>
</file>