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na Blatnik" initials="VB" lastIdx="0" clrIdx="0">
    <p:extLst>
      <p:ext uri="{19B8F6BF-5375-455C-9EA6-DF929625EA0E}">
        <p15:presenceInfo xmlns:p15="http://schemas.microsoft.com/office/powerpoint/2012/main" userId="f848b5906fa31f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08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706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7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566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5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80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66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2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68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6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77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65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78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08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65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53FC87-9C01-46E6-88C4-7CA5A3C87E19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D13F99-CCD9-43B7-AB1D-1FB63C1757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93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4a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4" Type="http://schemas.openxmlformats.org/officeDocument/2006/relationships/audio" Target="../media/media11.m4a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9.m4a"/><Relationship Id="rId7" Type="http://schemas.microsoft.com/office/2007/relationships/media" Target="../media/media10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7.m4a"/><Relationship Id="rId11" Type="http://schemas.openxmlformats.org/officeDocument/2006/relationships/image" Target="../media/image8.png"/><Relationship Id="rId5" Type="http://schemas.microsoft.com/office/2007/relationships/media" Target="../media/media7.m4a"/><Relationship Id="rId10" Type="http://schemas.openxmlformats.org/officeDocument/2006/relationships/image" Target="../media/image10.pn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3" Type="http://schemas.microsoft.com/office/2007/relationships/media" Target="../media/media5.m4a"/><Relationship Id="rId7" Type="http://schemas.microsoft.com/office/2007/relationships/media" Target="../media/media3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10" Type="http://schemas.openxmlformats.org/officeDocument/2006/relationships/image" Target="../media/image8.pn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9.m4a"/><Relationship Id="rId7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10" Type="http://schemas.openxmlformats.org/officeDocument/2006/relationships/image" Target="../media/image8.pn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16306" y="1326524"/>
            <a:ext cx="6791761" cy="3944723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VISOKI, NIZKI, KRATKI IN DOLGI TONI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333" y="3567748"/>
            <a:ext cx="1814243" cy="1814243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42047" y="6225988"/>
            <a:ext cx="336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Pripravila: Vesna Blatnik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79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565" y="490652"/>
            <a:ext cx="5745256" cy="5745256"/>
          </a:xfrm>
          <a:prstGeom prst="rect">
            <a:avLst/>
          </a:prstGeom>
          <a:effectLst>
            <a:softEdge rad="1003300"/>
          </a:effectLst>
        </p:spPr>
      </p:pic>
    </p:spTree>
    <p:extLst>
      <p:ext uri="{BB962C8B-B14F-4D97-AF65-F5344CB8AC3E}">
        <p14:creationId xmlns:p14="http://schemas.microsoft.com/office/powerpoint/2010/main" val="19794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DOLGI TONI</a:t>
            </a:r>
            <a:endParaRPr lang="sl-SI" b="1" dirty="0"/>
          </a:p>
        </p:txBody>
      </p:sp>
      <p:sp>
        <p:nvSpPr>
          <p:cNvPr id="7" name="Elipsa 6"/>
          <p:cNvSpPr/>
          <p:nvPr/>
        </p:nvSpPr>
        <p:spPr>
          <a:xfrm>
            <a:off x="1431371" y="3322511"/>
            <a:ext cx="1571222" cy="15712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dolg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9653" y="3787342"/>
            <a:ext cx="609600" cy="609600"/>
          </a:xfrm>
        </p:spPr>
      </p:pic>
      <p:sp>
        <p:nvSpPr>
          <p:cNvPr id="8" name="Elipsa 7"/>
          <p:cNvSpPr/>
          <p:nvPr/>
        </p:nvSpPr>
        <p:spPr>
          <a:xfrm>
            <a:off x="5327860" y="3277195"/>
            <a:ext cx="1571222" cy="1571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9189407" y="3306531"/>
            <a:ext cx="1571222" cy="157122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dolg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787342"/>
            <a:ext cx="609600" cy="609600"/>
          </a:xfrm>
          <a:prstGeom prst="rect">
            <a:avLst/>
          </a:prstGeom>
        </p:spPr>
      </p:pic>
      <p:pic>
        <p:nvPicPr>
          <p:cNvPr id="13" name="Dolg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0218" y="3758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KRATKI TONI</a:t>
            </a:r>
            <a:endParaRPr lang="sl-SI" b="1" dirty="0"/>
          </a:p>
        </p:txBody>
      </p:sp>
      <p:sp>
        <p:nvSpPr>
          <p:cNvPr id="4" name="Elipsa 3"/>
          <p:cNvSpPr/>
          <p:nvPr/>
        </p:nvSpPr>
        <p:spPr>
          <a:xfrm>
            <a:off x="1466045" y="3219717"/>
            <a:ext cx="1648496" cy="1661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48102" y="3219716"/>
            <a:ext cx="1648496" cy="1661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5271752" y="3219715"/>
            <a:ext cx="1648496" cy="16613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Krat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5493" y="3745602"/>
            <a:ext cx="609600" cy="609600"/>
          </a:xfrm>
          <a:prstGeom prst="rect">
            <a:avLst/>
          </a:prstGeom>
        </p:spPr>
      </p:pic>
      <p:pic>
        <p:nvPicPr>
          <p:cNvPr id="11" name="kratek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745602"/>
            <a:ext cx="609600" cy="609600"/>
          </a:xfrm>
          <a:prstGeom prst="rect">
            <a:avLst/>
          </a:prstGeom>
        </p:spPr>
      </p:pic>
      <p:pic>
        <p:nvPicPr>
          <p:cNvPr id="12" name="kratek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67550" y="3745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VISOKI TONI</a:t>
            </a:r>
            <a:endParaRPr lang="sl-SI" b="1" dirty="0"/>
          </a:p>
        </p:txBody>
      </p:sp>
      <p:sp>
        <p:nvSpPr>
          <p:cNvPr id="5" name="Elipsa 4"/>
          <p:cNvSpPr/>
          <p:nvPr/>
        </p:nvSpPr>
        <p:spPr>
          <a:xfrm>
            <a:off x="1614565" y="3219716"/>
            <a:ext cx="1648496" cy="16613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8573037" y="3219716"/>
            <a:ext cx="1648496" cy="16613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131986" y="3219716"/>
            <a:ext cx="1670449" cy="1682642"/>
          </a:xfrm>
          <a:prstGeom prst="rect">
            <a:avLst/>
          </a:prstGeom>
        </p:spPr>
      </p:pic>
      <p:pic>
        <p:nvPicPr>
          <p:cNvPr id="9" name="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34013" y="3745603"/>
            <a:ext cx="609600" cy="609600"/>
          </a:xfrm>
          <a:prstGeom prst="rect">
            <a:avLst/>
          </a:prstGeom>
        </p:spPr>
      </p:pic>
      <p:pic>
        <p:nvPicPr>
          <p:cNvPr id="10" name="L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62410" y="3756237"/>
            <a:ext cx="609600" cy="609600"/>
          </a:xfrm>
          <a:prstGeom prst="rect">
            <a:avLst/>
          </a:prstGeom>
        </p:spPr>
      </p:pic>
      <p:pic>
        <p:nvPicPr>
          <p:cNvPr id="11" name="DO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92485" y="3745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NIZKI TONI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0913" y="3219717"/>
            <a:ext cx="1670449" cy="168264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1466045" y="3219717"/>
            <a:ext cx="1648496" cy="1661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8817735" y="3219717"/>
            <a:ext cx="1648496" cy="16613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5493" y="3745604"/>
            <a:ext cx="609600" cy="609600"/>
          </a:xfrm>
          <a:prstGeom prst="rect">
            <a:avLst/>
          </a:prstGeom>
        </p:spPr>
      </p:pic>
      <p:pic>
        <p:nvPicPr>
          <p:cNvPr id="8" name="DO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61337" y="3745604"/>
            <a:ext cx="609600" cy="609600"/>
          </a:xfrm>
          <a:prstGeom prst="rect">
            <a:avLst/>
          </a:prstGeom>
        </p:spPr>
      </p:pic>
      <p:pic>
        <p:nvPicPr>
          <p:cNvPr id="9" name="M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7335" y="3745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8280" y="489398"/>
            <a:ext cx="9601196" cy="1973872"/>
          </a:xfrm>
        </p:spPr>
        <p:txBody>
          <a:bodyPr>
            <a:normAutofit/>
          </a:bodyPr>
          <a:lstStyle/>
          <a:p>
            <a:r>
              <a:rPr lang="sl-SI" b="1" dirty="0" smtClean="0"/>
              <a:t>VISOKI IN NIZKI TONI</a:t>
            </a:r>
            <a:br>
              <a:rPr lang="sl-SI" b="1" dirty="0" smtClean="0"/>
            </a:br>
            <a:r>
              <a:rPr lang="sl-SI" b="1" dirty="0" smtClean="0"/>
              <a:t> </a:t>
            </a:r>
            <a:r>
              <a:rPr lang="sl-SI" sz="2700" dirty="0" smtClean="0">
                <a:solidFill>
                  <a:srgbClr val="FF0000"/>
                </a:solidFill>
              </a:rPr>
              <a:t>KO ZASLIŠIŠ NIZEK TON, SE ULEZI NA TLA,</a:t>
            </a:r>
            <a:br>
              <a:rPr lang="sl-SI" sz="2700" dirty="0" smtClean="0">
                <a:solidFill>
                  <a:srgbClr val="FF0000"/>
                </a:solidFill>
              </a:rPr>
            </a:br>
            <a:r>
              <a:rPr lang="sl-SI" sz="2700" dirty="0" smtClean="0">
                <a:solidFill>
                  <a:srgbClr val="FF0000"/>
                </a:solidFill>
              </a:rPr>
              <a:t> KO ZASLIŠIŠ VISOK TON, SKOČI.</a:t>
            </a:r>
            <a:endParaRPr lang="sl-SI" sz="2700" b="1" dirty="0">
              <a:solidFill>
                <a:srgbClr val="FF000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141927" y="4130258"/>
            <a:ext cx="1635617" cy="15919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6562" y="2520775"/>
            <a:ext cx="1658256" cy="1609483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6785020" y="4365034"/>
            <a:ext cx="1635617" cy="15919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8989453" y="2472026"/>
            <a:ext cx="1635617" cy="15919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DO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4935" y="4621444"/>
            <a:ext cx="609600" cy="609600"/>
          </a:xfrm>
          <a:prstGeom prst="rect">
            <a:avLst/>
          </a:prstGeom>
        </p:spPr>
      </p:pic>
      <p:pic>
        <p:nvPicPr>
          <p:cNvPr id="12" name="DO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60890" y="3020716"/>
            <a:ext cx="609600" cy="609600"/>
          </a:xfrm>
          <a:prstGeom prst="rect">
            <a:avLst/>
          </a:prstGeom>
        </p:spPr>
      </p:pic>
      <p:pic>
        <p:nvPicPr>
          <p:cNvPr id="13" name="T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98028" y="4926244"/>
            <a:ext cx="609600" cy="609600"/>
          </a:xfrm>
          <a:prstGeom prst="rect">
            <a:avLst/>
          </a:prstGeom>
        </p:spPr>
      </p:pic>
      <p:pic>
        <p:nvPicPr>
          <p:cNvPr id="14" name="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02461" y="2963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259982" y="4183482"/>
            <a:ext cx="16227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982" y="746975"/>
            <a:ext cx="9601196" cy="1663514"/>
          </a:xfrm>
        </p:spPr>
        <p:txBody>
          <a:bodyPr>
            <a:normAutofit/>
          </a:bodyPr>
          <a:lstStyle/>
          <a:p>
            <a:r>
              <a:rPr lang="sl-SI" b="1" dirty="0" smtClean="0"/>
              <a:t>DOLGI IN KRATKI TONI</a:t>
            </a:r>
            <a:br>
              <a:rPr lang="sl-SI" b="1" dirty="0" smtClean="0"/>
            </a:br>
            <a:r>
              <a:rPr lang="sl-SI" sz="2200" dirty="0">
                <a:solidFill>
                  <a:srgbClr val="FF0000"/>
                </a:solidFill>
              </a:rPr>
              <a:t>KO </a:t>
            </a:r>
            <a:r>
              <a:rPr lang="sl-SI" sz="2200" dirty="0" smtClean="0">
                <a:solidFill>
                  <a:srgbClr val="FF0000"/>
                </a:solidFill>
              </a:rPr>
              <a:t>ZASLIŠ KRATEK </a:t>
            </a:r>
            <a:r>
              <a:rPr lang="sl-SI" sz="2200" dirty="0">
                <a:solidFill>
                  <a:srgbClr val="FF0000"/>
                </a:solidFill>
              </a:rPr>
              <a:t>TON, </a:t>
            </a:r>
            <a:r>
              <a:rPr lang="sl-SI" sz="2200" dirty="0" smtClean="0">
                <a:solidFill>
                  <a:srgbClr val="FF0000"/>
                </a:solidFill>
              </a:rPr>
              <a:t>POČEPNI,</a:t>
            </a:r>
            <a:r>
              <a:rPr lang="sl-SI" sz="2200" dirty="0">
                <a:solidFill>
                  <a:srgbClr val="FF0000"/>
                </a:solidFill>
              </a:rPr>
              <a:t/>
            </a:r>
            <a:br>
              <a:rPr lang="sl-SI" sz="2200" dirty="0">
                <a:solidFill>
                  <a:srgbClr val="FF0000"/>
                </a:solidFill>
              </a:rPr>
            </a:br>
            <a:r>
              <a:rPr lang="sl-SI" sz="2200" dirty="0">
                <a:solidFill>
                  <a:srgbClr val="FF0000"/>
                </a:solidFill>
              </a:rPr>
              <a:t> KO </a:t>
            </a:r>
            <a:r>
              <a:rPr lang="sl-SI" sz="2200" dirty="0" smtClean="0">
                <a:solidFill>
                  <a:srgbClr val="FF0000"/>
                </a:solidFill>
              </a:rPr>
              <a:t>ZASLIŠIŠ DOLG </a:t>
            </a:r>
            <a:r>
              <a:rPr lang="sl-SI" sz="2200" dirty="0">
                <a:solidFill>
                  <a:srgbClr val="FF0000"/>
                </a:solidFill>
              </a:rPr>
              <a:t>TON, </a:t>
            </a:r>
            <a:r>
              <a:rPr lang="sl-SI" sz="2200" dirty="0" smtClean="0">
                <a:solidFill>
                  <a:srgbClr val="FF0000"/>
                </a:solidFill>
              </a:rPr>
              <a:t>VSTANI.</a:t>
            </a:r>
            <a:endParaRPr lang="sl-SI" sz="2200" dirty="0"/>
          </a:p>
        </p:txBody>
      </p:sp>
      <p:pic>
        <p:nvPicPr>
          <p:cNvPr id="4" name="dolg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66551" y="4619220"/>
            <a:ext cx="609600" cy="609600"/>
          </a:xfrm>
        </p:spPr>
      </p:pic>
      <p:sp>
        <p:nvSpPr>
          <p:cNvPr id="6" name="Elipsa 5"/>
          <p:cNvSpPr/>
          <p:nvPr/>
        </p:nvSpPr>
        <p:spPr>
          <a:xfrm>
            <a:off x="3982791" y="2638017"/>
            <a:ext cx="1622738" cy="15454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6735651" y="4456087"/>
            <a:ext cx="1622738" cy="15454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585914" y="2524253"/>
            <a:ext cx="1622738" cy="15454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kratek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89360" y="3105949"/>
            <a:ext cx="609600" cy="609600"/>
          </a:xfrm>
          <a:prstGeom prst="rect">
            <a:avLst/>
          </a:prstGeom>
        </p:spPr>
      </p:pic>
      <p:pic>
        <p:nvPicPr>
          <p:cNvPr id="10" name="kratek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92483" y="2992185"/>
            <a:ext cx="609600" cy="609600"/>
          </a:xfrm>
          <a:prstGeom prst="rect">
            <a:avLst/>
          </a:prstGeom>
        </p:spPr>
      </p:pic>
      <p:pic>
        <p:nvPicPr>
          <p:cNvPr id="11" name="Dolg 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42220" y="4924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1544590" y="4114085"/>
            <a:ext cx="1429555" cy="14166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129" y="2266682"/>
            <a:ext cx="9601196" cy="168857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VISOKI, NIZKI, DOLGI IN KRATKI TONI</a:t>
            </a:r>
            <a:br>
              <a:rPr lang="sl-SI" b="1" dirty="0" smtClean="0"/>
            </a:br>
            <a:r>
              <a:rPr lang="sl-SI" sz="2000" dirty="0" smtClean="0">
                <a:solidFill>
                  <a:srgbClr val="FF0000"/>
                </a:solidFill>
              </a:rPr>
              <a:t>OB KLIKU NA POSAMEZNI BARVNI KROG POVEJ, KAKŠEN TON JE – VISOK ALI NIZEK, DOLG ALI KRATEK. </a:t>
            </a:r>
            <a:r>
              <a:rPr lang="sl-SI" sz="2000" dirty="0" smtClean="0">
                <a:solidFill>
                  <a:srgbClr val="00B050"/>
                </a:solidFill>
              </a:rPr>
              <a:t>NA NASLEDNJI DRSNICI SO NAPISANE REŠITVE.</a:t>
            </a:r>
            <a:br>
              <a:rPr lang="sl-SI" sz="2000" dirty="0" smtClean="0">
                <a:solidFill>
                  <a:srgbClr val="00B050"/>
                </a:solidFill>
              </a:rPr>
            </a:br>
            <a:r>
              <a:rPr lang="sl-SI" dirty="0" smtClean="0">
                <a:solidFill>
                  <a:srgbClr val="00B050"/>
                </a:solidFill>
              </a:rPr>
              <a:t/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b="1" dirty="0" smtClean="0"/>
              <a:t/>
            </a:r>
            <a:br>
              <a:rPr lang="sl-SI" b="1" dirty="0" smtClean="0"/>
            </a:br>
            <a:endParaRPr lang="sl-SI" b="1" dirty="0"/>
          </a:p>
        </p:txBody>
      </p:sp>
      <p:pic>
        <p:nvPicPr>
          <p:cNvPr id="8" name="kratek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54567" y="4517623"/>
            <a:ext cx="609600" cy="609600"/>
          </a:xfrm>
        </p:spPr>
      </p:pic>
      <p:sp>
        <p:nvSpPr>
          <p:cNvPr id="4" name="Elipsa 3"/>
          <p:cNvSpPr/>
          <p:nvPr/>
        </p:nvSpPr>
        <p:spPr>
          <a:xfrm>
            <a:off x="6389395" y="4216400"/>
            <a:ext cx="1429555" cy="14166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8761387" y="2697409"/>
            <a:ext cx="1429555" cy="1416676"/>
          </a:xfrm>
          <a:prstGeom prst="ellipse">
            <a:avLst/>
          </a:prstGeom>
          <a:solidFill>
            <a:srgbClr val="5EE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119393" y="2697409"/>
            <a:ext cx="1429555" cy="14166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DO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71364" y="3100947"/>
            <a:ext cx="609600" cy="609600"/>
          </a:xfrm>
          <a:prstGeom prst="rect">
            <a:avLst/>
          </a:prstGeom>
        </p:spPr>
      </p:pic>
      <p:pic>
        <p:nvPicPr>
          <p:cNvPr id="10" name="DO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29370" y="3158187"/>
            <a:ext cx="609600" cy="609600"/>
          </a:xfrm>
          <a:prstGeom prst="rect">
            <a:avLst/>
          </a:prstGeom>
        </p:spPr>
      </p:pic>
      <p:pic>
        <p:nvPicPr>
          <p:cNvPr id="11" name="kratek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99372" y="4619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REŠITVE</a:t>
            </a:r>
            <a:endParaRPr lang="sl-SI" b="1" dirty="0"/>
          </a:p>
        </p:txBody>
      </p:sp>
      <p:sp>
        <p:nvSpPr>
          <p:cNvPr id="6" name="Elipsa 5"/>
          <p:cNvSpPr/>
          <p:nvPr/>
        </p:nvSpPr>
        <p:spPr>
          <a:xfrm>
            <a:off x="1415802" y="4036812"/>
            <a:ext cx="1429555" cy="14166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119393" y="2697409"/>
            <a:ext cx="1429555" cy="14166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6389395" y="4216400"/>
            <a:ext cx="1429555" cy="14166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761387" y="2697409"/>
            <a:ext cx="1429555" cy="1416676"/>
          </a:xfrm>
          <a:prstGeom prst="ellipse">
            <a:avLst/>
          </a:prstGeom>
          <a:solidFill>
            <a:srgbClr val="5EE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531711" y="4421984"/>
            <a:ext cx="11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VISOK, KRATEK</a:t>
            </a:r>
            <a:endParaRPr lang="sl-SI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351213" y="3082579"/>
            <a:ext cx="11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NIZEK, DOLG</a:t>
            </a:r>
            <a:endParaRPr lang="sl-SI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621215" y="4601572"/>
            <a:ext cx="11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NIZEK, KRATEK</a:t>
            </a:r>
            <a:endParaRPr lang="sl-SI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8993207" y="3082580"/>
            <a:ext cx="11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VISOK, DOLG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6564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Modr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41</Words>
  <Application>Microsoft Office PowerPoint</Application>
  <PresentationFormat>Širokozaslonsko</PresentationFormat>
  <Paragraphs>14</Paragraphs>
  <Slides>10</Slides>
  <Notes>0</Notes>
  <HiddenSlides>0</HiddenSlides>
  <MMClips>24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Garamond</vt:lpstr>
      <vt:lpstr>Naravno</vt:lpstr>
      <vt:lpstr>   VISOKI, NIZKI, KRATKI IN DOLGI TONI </vt:lpstr>
      <vt:lpstr>DOLGI TONI</vt:lpstr>
      <vt:lpstr>KRATKI TONI</vt:lpstr>
      <vt:lpstr>VISOKI TONI</vt:lpstr>
      <vt:lpstr>NIZKI TONI</vt:lpstr>
      <vt:lpstr>VISOKI IN NIZKI TONI  KO ZASLIŠIŠ NIZEK TON, SE ULEZI NA TLA,  KO ZASLIŠIŠ VISOK TON, SKOČI.</vt:lpstr>
      <vt:lpstr>DOLGI IN KRATKI TONI KO ZASLIŠ KRATEK TON, POČEPNI,  KO ZASLIŠIŠ DOLG TON, VSTANI.</vt:lpstr>
      <vt:lpstr>VISOKI, NIZKI, DOLGI IN KRATKI TONI OB KLIKU NA POSAMEZNI BARVNI KROG POVEJ, KAKŠEN TON JE – VISOK ALI NIZEK, DOLG ALI KRATEK. NA NASLEDNJI DRSNICI SO NAPISANE REŠITVE.   </vt:lpstr>
      <vt:lpstr>REŠITVE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VISOKI, NIZKI, KRATKI IN DOLGI TONI</dc:title>
  <dc:creator>Vesna Blatnik</dc:creator>
  <cp:lastModifiedBy>Prenosnik17Cven</cp:lastModifiedBy>
  <cp:revision>27</cp:revision>
  <dcterms:created xsi:type="dcterms:W3CDTF">2020-04-06T08:58:55Z</dcterms:created>
  <dcterms:modified xsi:type="dcterms:W3CDTF">2020-04-10T07:15:39Z</dcterms:modified>
  <cp:contentStatus/>
</cp:coreProperties>
</file>