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24"/>
  </p:handoutMasterIdLst>
  <p:sldIdLst>
    <p:sldId id="256" r:id="rId2"/>
    <p:sldId id="284" r:id="rId3"/>
    <p:sldId id="259" r:id="rId4"/>
    <p:sldId id="275" r:id="rId5"/>
    <p:sldId id="302" r:id="rId6"/>
    <p:sldId id="289" r:id="rId7"/>
    <p:sldId id="261" r:id="rId8"/>
    <p:sldId id="304" r:id="rId9"/>
    <p:sldId id="305" r:id="rId10"/>
    <p:sldId id="306" r:id="rId11"/>
    <p:sldId id="265" r:id="rId12"/>
    <p:sldId id="266" r:id="rId13"/>
    <p:sldId id="307" r:id="rId14"/>
    <p:sldId id="269" r:id="rId15"/>
    <p:sldId id="308" r:id="rId16"/>
    <p:sldId id="309" r:id="rId17"/>
    <p:sldId id="280" r:id="rId18"/>
    <p:sldId id="310" r:id="rId19"/>
    <p:sldId id="279" r:id="rId20"/>
    <p:sldId id="281" r:id="rId21"/>
    <p:sldId id="312" r:id="rId22"/>
    <p:sldId id="313" r:id="rId23"/>
  </p:sldIdLst>
  <p:sldSz cx="9144000" cy="6858000" type="screen4x3"/>
  <p:notesSz cx="6797675" cy="9926638"/>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59" autoAdjust="0"/>
    <p:restoredTop sz="86482" autoAdjust="0"/>
  </p:normalViewPr>
  <p:slideViewPr>
    <p:cSldViewPr>
      <p:cViewPr varScale="1">
        <p:scale>
          <a:sx n="99" d="100"/>
          <a:sy n="99" d="100"/>
        </p:scale>
        <p:origin x="1542" y="78"/>
      </p:cViewPr>
      <p:guideLst>
        <p:guide orient="horz" pos="2160"/>
        <p:guide pos="2880"/>
      </p:guideLst>
    </p:cSldViewPr>
  </p:slideViewPr>
  <p:outlineViewPr>
    <p:cViewPr>
      <p:scale>
        <a:sx n="33" d="100"/>
        <a:sy n="33" d="100"/>
      </p:scale>
      <p:origin x="258" y="35874"/>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FF9562E3-451D-42C7-A055-DC38D08F8A55}" type="datetimeFigureOut">
              <a:rPr lang="sl-SI" smtClean="0"/>
              <a:pPr/>
              <a:t>18.05.2020</a:t>
            </a:fld>
            <a:endParaRPr lang="sl-SI"/>
          </a:p>
        </p:txBody>
      </p:sp>
      <p:sp>
        <p:nvSpPr>
          <p:cNvPr id="4" name="Označba mesta noge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sl-SI"/>
          </a:p>
        </p:txBody>
      </p:sp>
      <p:sp>
        <p:nvSpPr>
          <p:cNvPr id="5" name="Označba mesta številke diapozitiva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CE20E1B9-A944-4FFA-ACFB-DB3626655898}" type="slidenum">
              <a:rPr lang="sl-SI" smtClean="0"/>
              <a:pPr/>
              <a:t>‹#›</a:t>
            </a:fld>
            <a:endParaRPr lang="sl-SI"/>
          </a:p>
        </p:txBody>
      </p:sp>
    </p:spTree>
    <p:extLst>
      <p:ext uri="{BB962C8B-B14F-4D97-AF65-F5344CB8AC3E}">
        <p14:creationId xmlns:p14="http://schemas.microsoft.com/office/powerpoint/2010/main" val="47572768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sp>
        <p:nvSpPr>
          <p:cNvPr id="8" name="Naslov 7"/>
          <p:cNvSpPr>
            <a:spLocks noGrp="1"/>
          </p:cNvSpPr>
          <p:nvPr>
            <p:ph type="ctrTitle"/>
          </p:nvPr>
        </p:nvSpPr>
        <p:spPr>
          <a:xfrm>
            <a:off x="2286000" y="3124200"/>
            <a:ext cx="6172200" cy="1894362"/>
          </a:xfrm>
        </p:spPr>
        <p:txBody>
          <a:bodyPr/>
          <a:lstStyle>
            <a:lvl1pPr>
              <a:defRPr b="1"/>
            </a:lvl1pPr>
          </a:lstStyle>
          <a:p>
            <a:r>
              <a:rPr kumimoji="0" lang="sl-SI"/>
              <a:t>Kliknite, če želite urediti slog naslova matrice</a:t>
            </a:r>
            <a:endParaRPr kumimoji="0" lang="en-US"/>
          </a:p>
        </p:txBody>
      </p:sp>
      <p:sp>
        <p:nvSpPr>
          <p:cNvPr id="9" name="Podnaslov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sl-SI"/>
              <a:t>Kliknite, če želite urediti slog podnaslova matrice</a:t>
            </a:r>
            <a:endParaRPr kumimoji="0" lang="en-US"/>
          </a:p>
        </p:txBody>
      </p:sp>
      <p:sp>
        <p:nvSpPr>
          <p:cNvPr id="28" name="Ograda datuma 27"/>
          <p:cNvSpPr>
            <a:spLocks noGrp="1"/>
          </p:cNvSpPr>
          <p:nvPr>
            <p:ph type="dt" sz="half" idx="10"/>
          </p:nvPr>
        </p:nvSpPr>
        <p:spPr bwMode="auto">
          <a:xfrm rot="5400000">
            <a:off x="7764621" y="1174097"/>
            <a:ext cx="2286000" cy="381000"/>
          </a:xfrm>
        </p:spPr>
        <p:txBody>
          <a:bodyPr/>
          <a:lstStyle/>
          <a:p>
            <a:fld id="{7F845184-80ED-4EEE-94E2-90517B34E3EE}" type="datetimeFigureOut">
              <a:rPr lang="sl-SI" smtClean="0"/>
              <a:pPr/>
              <a:t>18.05.2020</a:t>
            </a:fld>
            <a:endParaRPr lang="sl-SI"/>
          </a:p>
        </p:txBody>
      </p:sp>
      <p:sp>
        <p:nvSpPr>
          <p:cNvPr id="17" name="Ograda noge 16"/>
          <p:cNvSpPr>
            <a:spLocks noGrp="1"/>
          </p:cNvSpPr>
          <p:nvPr>
            <p:ph type="ftr" sz="quarter" idx="11"/>
          </p:nvPr>
        </p:nvSpPr>
        <p:spPr bwMode="auto">
          <a:xfrm rot="5400000">
            <a:off x="7077269" y="4181669"/>
            <a:ext cx="3657600" cy="384048"/>
          </a:xfrm>
        </p:spPr>
        <p:txBody>
          <a:bodyPr/>
          <a:lstStyle/>
          <a:p>
            <a:endParaRPr lang="sl-SI"/>
          </a:p>
        </p:txBody>
      </p:sp>
      <p:sp>
        <p:nvSpPr>
          <p:cNvPr id="10" name="Pravokotnik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Pravokotnik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Pravokotnik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Pravokotnik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aven konek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aven konek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Raven konek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Raven konek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Raven konek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Raven konek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Pravokotnik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ipsa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ipsa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Elipsa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lipsa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Elipsa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Ograda številke diapozitiva 28"/>
          <p:cNvSpPr>
            <a:spLocks noGrp="1"/>
          </p:cNvSpPr>
          <p:nvPr>
            <p:ph type="sldNum" sz="quarter" idx="12"/>
          </p:nvPr>
        </p:nvSpPr>
        <p:spPr bwMode="auto">
          <a:xfrm>
            <a:off x="1325544" y="4928702"/>
            <a:ext cx="609600" cy="517524"/>
          </a:xfrm>
        </p:spPr>
        <p:txBody>
          <a:bodyPr/>
          <a:lstStyle/>
          <a:p>
            <a:fld id="{784BC820-4BF6-47ED-BB07-2F284CA0C112}" type="slidenum">
              <a:rPr lang="sl-SI" smtClean="0"/>
              <a:pPr/>
              <a:t>‹#›</a:t>
            </a:fld>
            <a:endParaRPr lang="sl-SI"/>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sl-SI"/>
              <a:t>Kliknite, če želite urediti slog naslova matrice</a:t>
            </a:r>
            <a:endParaRPr kumimoji="0" lang="en-US"/>
          </a:p>
        </p:txBody>
      </p:sp>
      <p:sp>
        <p:nvSpPr>
          <p:cNvPr id="3" name="Ograda navpičnega besedila 2"/>
          <p:cNvSpPr>
            <a:spLocks noGrp="1"/>
          </p:cNvSpPr>
          <p:nvPr>
            <p:ph type="body" orient="vert" idx="1"/>
          </p:nvPr>
        </p:nvSpPr>
        <p:spPr/>
        <p:txBody>
          <a:bodyPr vert="eaVert"/>
          <a:lstStyle/>
          <a:p>
            <a:pPr lvl="0" eaLnBrk="1" latinLnBrk="0" hangingPunct="1"/>
            <a:r>
              <a:rPr lang="sl-SI"/>
              <a:t>Kliknite, če želite urediti sloge besedila matrice</a:t>
            </a:r>
          </a:p>
          <a:p>
            <a:pPr lvl="1" eaLnBrk="1" latinLnBrk="0" hangingPunct="1"/>
            <a:r>
              <a:rPr lang="sl-SI"/>
              <a:t>Druga raven</a:t>
            </a:r>
          </a:p>
          <a:p>
            <a:pPr lvl="2" eaLnBrk="1" latinLnBrk="0" hangingPunct="1"/>
            <a:r>
              <a:rPr lang="sl-SI"/>
              <a:t>Tretja raven</a:t>
            </a:r>
          </a:p>
          <a:p>
            <a:pPr lvl="3" eaLnBrk="1" latinLnBrk="0" hangingPunct="1"/>
            <a:r>
              <a:rPr lang="sl-SI"/>
              <a:t>Četrta raven</a:t>
            </a:r>
          </a:p>
          <a:p>
            <a:pPr lvl="4" eaLnBrk="1" latinLnBrk="0" hangingPunct="1"/>
            <a:r>
              <a:rPr lang="sl-SI"/>
              <a:t>Peta raven</a:t>
            </a:r>
            <a:endParaRPr kumimoji="0" lang="en-US"/>
          </a:p>
        </p:txBody>
      </p:sp>
      <p:sp>
        <p:nvSpPr>
          <p:cNvPr id="4" name="Ograda datuma 3"/>
          <p:cNvSpPr>
            <a:spLocks noGrp="1"/>
          </p:cNvSpPr>
          <p:nvPr>
            <p:ph type="dt" sz="half" idx="10"/>
          </p:nvPr>
        </p:nvSpPr>
        <p:spPr/>
        <p:txBody>
          <a:bodyPr/>
          <a:lstStyle/>
          <a:p>
            <a:fld id="{7F845184-80ED-4EEE-94E2-90517B34E3EE}" type="datetimeFigureOut">
              <a:rPr lang="sl-SI" smtClean="0"/>
              <a:pPr/>
              <a:t>18.05.2020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784BC820-4BF6-47ED-BB07-2F284CA0C112}" type="slidenum">
              <a:rPr lang="sl-SI" smtClean="0"/>
              <a:pPr/>
              <a:t>‹#›</a:t>
            </a:fld>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9"/>
            <a:ext cx="1676400" cy="5851525"/>
          </a:xfrm>
        </p:spPr>
        <p:txBody>
          <a:bodyPr vert="eaVert"/>
          <a:lstStyle/>
          <a:p>
            <a:r>
              <a:rPr kumimoji="0" lang="sl-SI"/>
              <a:t>Kliknite, če želite urediti slog naslova matrice</a:t>
            </a:r>
            <a:endParaRPr kumimoji="0" lang="en-US"/>
          </a:p>
        </p:txBody>
      </p:sp>
      <p:sp>
        <p:nvSpPr>
          <p:cNvPr id="3" name="Ograda navpičnega besedila 2"/>
          <p:cNvSpPr>
            <a:spLocks noGrp="1"/>
          </p:cNvSpPr>
          <p:nvPr>
            <p:ph type="body" orient="vert" idx="1"/>
          </p:nvPr>
        </p:nvSpPr>
        <p:spPr>
          <a:xfrm>
            <a:off x="457200" y="274638"/>
            <a:ext cx="6019800" cy="5851525"/>
          </a:xfrm>
        </p:spPr>
        <p:txBody>
          <a:bodyPr vert="eaVert"/>
          <a:lstStyle/>
          <a:p>
            <a:pPr lvl="0" eaLnBrk="1" latinLnBrk="0" hangingPunct="1"/>
            <a:r>
              <a:rPr lang="sl-SI"/>
              <a:t>Kliknite, če želite urediti sloge besedila matrice</a:t>
            </a:r>
          </a:p>
          <a:p>
            <a:pPr lvl="1" eaLnBrk="1" latinLnBrk="0" hangingPunct="1"/>
            <a:r>
              <a:rPr lang="sl-SI"/>
              <a:t>Druga raven</a:t>
            </a:r>
          </a:p>
          <a:p>
            <a:pPr lvl="2" eaLnBrk="1" latinLnBrk="0" hangingPunct="1"/>
            <a:r>
              <a:rPr lang="sl-SI"/>
              <a:t>Tretja raven</a:t>
            </a:r>
          </a:p>
          <a:p>
            <a:pPr lvl="3" eaLnBrk="1" latinLnBrk="0" hangingPunct="1"/>
            <a:r>
              <a:rPr lang="sl-SI"/>
              <a:t>Četrta raven</a:t>
            </a:r>
          </a:p>
          <a:p>
            <a:pPr lvl="4" eaLnBrk="1" latinLnBrk="0" hangingPunct="1"/>
            <a:r>
              <a:rPr lang="sl-SI"/>
              <a:t>Peta raven</a:t>
            </a:r>
            <a:endParaRPr kumimoji="0" lang="en-US"/>
          </a:p>
        </p:txBody>
      </p:sp>
      <p:sp>
        <p:nvSpPr>
          <p:cNvPr id="4" name="Ograda datuma 3"/>
          <p:cNvSpPr>
            <a:spLocks noGrp="1"/>
          </p:cNvSpPr>
          <p:nvPr>
            <p:ph type="dt" sz="half" idx="10"/>
          </p:nvPr>
        </p:nvSpPr>
        <p:spPr/>
        <p:txBody>
          <a:bodyPr/>
          <a:lstStyle/>
          <a:p>
            <a:fld id="{7F845184-80ED-4EEE-94E2-90517B34E3EE}" type="datetimeFigureOut">
              <a:rPr lang="sl-SI" smtClean="0"/>
              <a:pPr/>
              <a:t>18.05.2020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784BC820-4BF6-47ED-BB07-2F284CA0C112}" type="slidenum">
              <a:rPr lang="sl-SI" smtClean="0"/>
              <a:pPr/>
              <a:t>‹#›</a:t>
            </a:fld>
            <a:endParaRPr lang="sl-S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sl-SI"/>
              <a:t>Kliknite, če želite urediti slog naslova matrice</a:t>
            </a:r>
            <a:endParaRPr kumimoji="0" lang="en-US"/>
          </a:p>
        </p:txBody>
      </p:sp>
      <p:sp>
        <p:nvSpPr>
          <p:cNvPr id="8" name="Ograda vsebine 7"/>
          <p:cNvSpPr>
            <a:spLocks noGrp="1"/>
          </p:cNvSpPr>
          <p:nvPr>
            <p:ph sz="quarter" idx="1"/>
          </p:nvPr>
        </p:nvSpPr>
        <p:spPr>
          <a:xfrm>
            <a:off x="457200" y="1600200"/>
            <a:ext cx="7467600" cy="4873752"/>
          </a:xfrm>
        </p:spPr>
        <p:txBody>
          <a:bodyPr/>
          <a:lstStyle/>
          <a:p>
            <a:pPr lvl="0" eaLnBrk="1" latinLnBrk="0" hangingPunct="1"/>
            <a:r>
              <a:rPr lang="sl-SI"/>
              <a:t>Kliknite, če želite urediti sloge besedila matrice</a:t>
            </a:r>
          </a:p>
          <a:p>
            <a:pPr lvl="1" eaLnBrk="1" latinLnBrk="0" hangingPunct="1"/>
            <a:r>
              <a:rPr lang="sl-SI"/>
              <a:t>Druga raven</a:t>
            </a:r>
          </a:p>
          <a:p>
            <a:pPr lvl="2" eaLnBrk="1" latinLnBrk="0" hangingPunct="1"/>
            <a:r>
              <a:rPr lang="sl-SI"/>
              <a:t>Tretja raven</a:t>
            </a:r>
          </a:p>
          <a:p>
            <a:pPr lvl="3" eaLnBrk="1" latinLnBrk="0" hangingPunct="1"/>
            <a:r>
              <a:rPr lang="sl-SI"/>
              <a:t>Četrta raven</a:t>
            </a:r>
          </a:p>
          <a:p>
            <a:pPr lvl="4" eaLnBrk="1" latinLnBrk="0" hangingPunct="1"/>
            <a:r>
              <a:rPr lang="sl-SI"/>
              <a:t>Peta raven</a:t>
            </a:r>
            <a:endParaRPr kumimoji="0" lang="en-US"/>
          </a:p>
        </p:txBody>
      </p:sp>
      <p:sp>
        <p:nvSpPr>
          <p:cNvPr id="7" name="Ograda datuma 6"/>
          <p:cNvSpPr>
            <a:spLocks noGrp="1"/>
          </p:cNvSpPr>
          <p:nvPr>
            <p:ph type="dt" sz="half" idx="14"/>
          </p:nvPr>
        </p:nvSpPr>
        <p:spPr/>
        <p:txBody>
          <a:bodyPr rtlCol="0"/>
          <a:lstStyle/>
          <a:p>
            <a:fld id="{7F845184-80ED-4EEE-94E2-90517B34E3EE}" type="datetimeFigureOut">
              <a:rPr lang="sl-SI" smtClean="0"/>
              <a:pPr/>
              <a:t>18.05.2020</a:t>
            </a:fld>
            <a:endParaRPr lang="sl-SI"/>
          </a:p>
        </p:txBody>
      </p:sp>
      <p:sp>
        <p:nvSpPr>
          <p:cNvPr id="9" name="Ograda številke diapozitiva 8"/>
          <p:cNvSpPr>
            <a:spLocks noGrp="1"/>
          </p:cNvSpPr>
          <p:nvPr>
            <p:ph type="sldNum" sz="quarter" idx="15"/>
          </p:nvPr>
        </p:nvSpPr>
        <p:spPr/>
        <p:txBody>
          <a:bodyPr rtlCol="0"/>
          <a:lstStyle/>
          <a:p>
            <a:fld id="{784BC820-4BF6-47ED-BB07-2F284CA0C112}" type="slidenum">
              <a:rPr lang="sl-SI" smtClean="0"/>
              <a:pPr/>
              <a:t>‹#›</a:t>
            </a:fld>
            <a:endParaRPr lang="sl-SI"/>
          </a:p>
        </p:txBody>
      </p:sp>
      <p:sp>
        <p:nvSpPr>
          <p:cNvPr id="10" name="Ograda noge 9"/>
          <p:cNvSpPr>
            <a:spLocks noGrp="1"/>
          </p:cNvSpPr>
          <p:nvPr>
            <p:ph type="ftr" sz="quarter" idx="16"/>
          </p:nvPr>
        </p:nvSpPr>
        <p:spPr/>
        <p:txBody>
          <a:bodyPr rtlCol="0"/>
          <a:lstStyle/>
          <a:p>
            <a:endParaRPr lang="sl-S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2286000" y="2895600"/>
            <a:ext cx="6172200" cy="2053590"/>
          </a:xfrm>
        </p:spPr>
        <p:txBody>
          <a:bodyPr/>
          <a:lstStyle>
            <a:lvl1pPr algn="l">
              <a:buNone/>
              <a:defRPr sz="3000" b="1" cap="small" baseline="0"/>
            </a:lvl1pPr>
          </a:lstStyle>
          <a:p>
            <a:r>
              <a:rPr kumimoji="0" lang="sl-SI"/>
              <a:t>Kliknite, če želite urediti slog naslova matrice</a:t>
            </a:r>
            <a:endParaRPr kumimoji="0" lang="en-US"/>
          </a:p>
        </p:txBody>
      </p:sp>
      <p:sp>
        <p:nvSpPr>
          <p:cNvPr id="3" name="Ograda besedila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sl-SI"/>
              <a:t>Kliknite, če želite urediti sloge besedila matrice</a:t>
            </a:r>
          </a:p>
        </p:txBody>
      </p:sp>
      <p:sp>
        <p:nvSpPr>
          <p:cNvPr id="4" name="Ograda datuma 3"/>
          <p:cNvSpPr>
            <a:spLocks noGrp="1"/>
          </p:cNvSpPr>
          <p:nvPr>
            <p:ph type="dt" sz="half" idx="10"/>
          </p:nvPr>
        </p:nvSpPr>
        <p:spPr bwMode="auto">
          <a:xfrm rot="5400000">
            <a:off x="7763256" y="1170432"/>
            <a:ext cx="2286000" cy="381000"/>
          </a:xfrm>
        </p:spPr>
        <p:txBody>
          <a:bodyPr/>
          <a:lstStyle/>
          <a:p>
            <a:fld id="{7F845184-80ED-4EEE-94E2-90517B34E3EE}" type="datetimeFigureOut">
              <a:rPr lang="sl-SI" smtClean="0"/>
              <a:pPr/>
              <a:t>18.05.2020</a:t>
            </a:fld>
            <a:endParaRPr lang="sl-SI"/>
          </a:p>
        </p:txBody>
      </p:sp>
      <p:sp>
        <p:nvSpPr>
          <p:cNvPr id="5" name="Ograda noge 4"/>
          <p:cNvSpPr>
            <a:spLocks noGrp="1"/>
          </p:cNvSpPr>
          <p:nvPr>
            <p:ph type="ftr" sz="quarter" idx="11"/>
          </p:nvPr>
        </p:nvSpPr>
        <p:spPr bwMode="auto">
          <a:xfrm rot="5400000">
            <a:off x="7077456" y="4178808"/>
            <a:ext cx="3657600" cy="384048"/>
          </a:xfrm>
        </p:spPr>
        <p:txBody>
          <a:bodyPr/>
          <a:lstStyle/>
          <a:p>
            <a:endParaRPr lang="sl-SI"/>
          </a:p>
        </p:txBody>
      </p:sp>
      <p:sp>
        <p:nvSpPr>
          <p:cNvPr id="9" name="Pravokotnik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Pravokotnik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ravokotnik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Pravokotnik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aven konek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aven konek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Raven konek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Raven konek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Raven konek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Pravokotnik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Elipsa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Elipsa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ipsa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lipsa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ipsa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Raven konek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Ograda številke diapozitiva 5"/>
          <p:cNvSpPr>
            <a:spLocks noGrp="1"/>
          </p:cNvSpPr>
          <p:nvPr>
            <p:ph type="sldNum" sz="quarter" idx="12"/>
          </p:nvPr>
        </p:nvSpPr>
        <p:spPr bwMode="auto">
          <a:xfrm>
            <a:off x="1340616" y="4928702"/>
            <a:ext cx="609600" cy="517524"/>
          </a:xfrm>
        </p:spPr>
        <p:txBody>
          <a:bodyPr/>
          <a:lstStyle/>
          <a:p>
            <a:fld id="{784BC820-4BF6-47ED-BB07-2F284CA0C112}" type="slidenum">
              <a:rPr lang="sl-SI" smtClean="0"/>
              <a:pPr/>
              <a:t>‹#›</a:t>
            </a:fld>
            <a:endParaRPr lang="sl-SI"/>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sl-SI"/>
              <a:t>Kliknite, če želite urediti slog naslova matrice</a:t>
            </a:r>
            <a:endParaRPr kumimoji="0" lang="en-US"/>
          </a:p>
        </p:txBody>
      </p:sp>
      <p:sp>
        <p:nvSpPr>
          <p:cNvPr id="5" name="Ograda datuma 4"/>
          <p:cNvSpPr>
            <a:spLocks noGrp="1"/>
          </p:cNvSpPr>
          <p:nvPr>
            <p:ph type="dt" sz="half" idx="10"/>
          </p:nvPr>
        </p:nvSpPr>
        <p:spPr/>
        <p:txBody>
          <a:bodyPr/>
          <a:lstStyle/>
          <a:p>
            <a:fld id="{7F845184-80ED-4EEE-94E2-90517B34E3EE}" type="datetimeFigureOut">
              <a:rPr lang="sl-SI" smtClean="0"/>
              <a:pPr/>
              <a:t>18.05.2020</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784BC820-4BF6-47ED-BB07-2F284CA0C112}" type="slidenum">
              <a:rPr lang="sl-SI" smtClean="0"/>
              <a:pPr/>
              <a:t>‹#›</a:t>
            </a:fld>
            <a:endParaRPr lang="sl-SI"/>
          </a:p>
        </p:txBody>
      </p:sp>
      <p:sp>
        <p:nvSpPr>
          <p:cNvPr id="9" name="Ograda vsebine 8"/>
          <p:cNvSpPr>
            <a:spLocks noGrp="1"/>
          </p:cNvSpPr>
          <p:nvPr>
            <p:ph sz="quarter" idx="1"/>
          </p:nvPr>
        </p:nvSpPr>
        <p:spPr>
          <a:xfrm>
            <a:off x="457200" y="1600200"/>
            <a:ext cx="3657600" cy="4572000"/>
          </a:xfrm>
        </p:spPr>
        <p:txBody>
          <a:bodyPr/>
          <a:lstStyle/>
          <a:p>
            <a:pPr lvl="0" eaLnBrk="1" latinLnBrk="0" hangingPunct="1"/>
            <a:r>
              <a:rPr lang="sl-SI"/>
              <a:t>Kliknite, če želite urediti sloge besedila matrice</a:t>
            </a:r>
          </a:p>
          <a:p>
            <a:pPr lvl="1" eaLnBrk="1" latinLnBrk="0" hangingPunct="1"/>
            <a:r>
              <a:rPr lang="sl-SI"/>
              <a:t>Druga raven</a:t>
            </a:r>
          </a:p>
          <a:p>
            <a:pPr lvl="2" eaLnBrk="1" latinLnBrk="0" hangingPunct="1"/>
            <a:r>
              <a:rPr lang="sl-SI"/>
              <a:t>Tretja raven</a:t>
            </a:r>
          </a:p>
          <a:p>
            <a:pPr lvl="3" eaLnBrk="1" latinLnBrk="0" hangingPunct="1"/>
            <a:r>
              <a:rPr lang="sl-SI"/>
              <a:t>Četrta raven</a:t>
            </a:r>
          </a:p>
          <a:p>
            <a:pPr lvl="4" eaLnBrk="1" latinLnBrk="0" hangingPunct="1"/>
            <a:r>
              <a:rPr lang="sl-SI"/>
              <a:t>Peta raven</a:t>
            </a:r>
            <a:endParaRPr kumimoji="0" lang="en-US"/>
          </a:p>
        </p:txBody>
      </p:sp>
      <p:sp>
        <p:nvSpPr>
          <p:cNvPr id="11" name="Ograda vsebine 10"/>
          <p:cNvSpPr>
            <a:spLocks noGrp="1"/>
          </p:cNvSpPr>
          <p:nvPr>
            <p:ph sz="quarter" idx="2"/>
          </p:nvPr>
        </p:nvSpPr>
        <p:spPr>
          <a:xfrm>
            <a:off x="4270248" y="1600200"/>
            <a:ext cx="3657600" cy="4572000"/>
          </a:xfrm>
        </p:spPr>
        <p:txBody>
          <a:bodyPr/>
          <a:lstStyle/>
          <a:p>
            <a:pPr lvl="0" eaLnBrk="1" latinLnBrk="0" hangingPunct="1"/>
            <a:r>
              <a:rPr lang="sl-SI"/>
              <a:t>Kliknite, če želite urediti sloge besedila matrice</a:t>
            </a:r>
          </a:p>
          <a:p>
            <a:pPr lvl="1" eaLnBrk="1" latinLnBrk="0" hangingPunct="1"/>
            <a:r>
              <a:rPr lang="sl-SI"/>
              <a:t>Druga raven</a:t>
            </a:r>
          </a:p>
          <a:p>
            <a:pPr lvl="2" eaLnBrk="1" latinLnBrk="0" hangingPunct="1"/>
            <a:r>
              <a:rPr lang="sl-SI"/>
              <a:t>Tretja raven</a:t>
            </a:r>
          </a:p>
          <a:p>
            <a:pPr lvl="3" eaLnBrk="1" latinLnBrk="0" hangingPunct="1"/>
            <a:r>
              <a:rPr lang="sl-SI"/>
              <a:t>Četrta raven</a:t>
            </a:r>
          </a:p>
          <a:p>
            <a:pPr lvl="4" eaLnBrk="1" latinLnBrk="0" hangingPunct="1"/>
            <a:r>
              <a:rPr lang="sl-SI"/>
              <a:t>Peta raven</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7543800" cy="1143000"/>
          </a:xfrm>
        </p:spPr>
        <p:txBody>
          <a:bodyPr anchor="b"/>
          <a:lstStyle>
            <a:lvl1pPr>
              <a:defRPr/>
            </a:lvl1pPr>
          </a:lstStyle>
          <a:p>
            <a:r>
              <a:rPr kumimoji="0" lang="sl-SI"/>
              <a:t>Kliknite, če želite urediti slog naslova matrice</a:t>
            </a:r>
            <a:endParaRPr kumimoji="0" lang="en-US"/>
          </a:p>
        </p:txBody>
      </p:sp>
      <p:sp>
        <p:nvSpPr>
          <p:cNvPr id="7" name="Ograda datuma 6"/>
          <p:cNvSpPr>
            <a:spLocks noGrp="1"/>
          </p:cNvSpPr>
          <p:nvPr>
            <p:ph type="dt" sz="half" idx="10"/>
          </p:nvPr>
        </p:nvSpPr>
        <p:spPr/>
        <p:txBody>
          <a:bodyPr/>
          <a:lstStyle/>
          <a:p>
            <a:fld id="{7F845184-80ED-4EEE-94E2-90517B34E3EE}" type="datetimeFigureOut">
              <a:rPr lang="sl-SI" smtClean="0"/>
              <a:pPr/>
              <a:t>18.05.2020</a:t>
            </a:fld>
            <a:endParaRPr lang="sl-SI"/>
          </a:p>
        </p:txBody>
      </p:sp>
      <p:sp>
        <p:nvSpPr>
          <p:cNvPr id="8" name="Ograda noge 7"/>
          <p:cNvSpPr>
            <a:spLocks noGrp="1"/>
          </p:cNvSpPr>
          <p:nvPr>
            <p:ph type="ftr" sz="quarter" idx="11"/>
          </p:nvPr>
        </p:nvSpPr>
        <p:spPr/>
        <p:txBody>
          <a:bodyPr/>
          <a:lstStyle/>
          <a:p>
            <a:endParaRPr lang="sl-SI"/>
          </a:p>
        </p:txBody>
      </p:sp>
      <p:sp>
        <p:nvSpPr>
          <p:cNvPr id="9" name="Ograda številke diapozitiva 8"/>
          <p:cNvSpPr>
            <a:spLocks noGrp="1"/>
          </p:cNvSpPr>
          <p:nvPr>
            <p:ph type="sldNum" sz="quarter" idx="12"/>
          </p:nvPr>
        </p:nvSpPr>
        <p:spPr/>
        <p:txBody>
          <a:bodyPr/>
          <a:lstStyle/>
          <a:p>
            <a:fld id="{784BC820-4BF6-47ED-BB07-2F284CA0C112}" type="slidenum">
              <a:rPr lang="sl-SI" smtClean="0"/>
              <a:pPr/>
              <a:t>‹#›</a:t>
            </a:fld>
            <a:endParaRPr lang="sl-SI"/>
          </a:p>
        </p:txBody>
      </p:sp>
      <p:sp>
        <p:nvSpPr>
          <p:cNvPr id="11" name="Ograda vsebine 10"/>
          <p:cNvSpPr>
            <a:spLocks noGrp="1"/>
          </p:cNvSpPr>
          <p:nvPr>
            <p:ph sz="quarter" idx="2"/>
          </p:nvPr>
        </p:nvSpPr>
        <p:spPr>
          <a:xfrm>
            <a:off x="457200" y="2362200"/>
            <a:ext cx="3657600" cy="3886200"/>
          </a:xfrm>
        </p:spPr>
        <p:txBody>
          <a:bodyPr/>
          <a:lstStyle/>
          <a:p>
            <a:pPr lvl="0" eaLnBrk="1" latinLnBrk="0" hangingPunct="1"/>
            <a:r>
              <a:rPr lang="sl-SI"/>
              <a:t>Kliknite, če želite urediti sloge besedila matrice</a:t>
            </a:r>
          </a:p>
          <a:p>
            <a:pPr lvl="1" eaLnBrk="1" latinLnBrk="0" hangingPunct="1"/>
            <a:r>
              <a:rPr lang="sl-SI"/>
              <a:t>Druga raven</a:t>
            </a:r>
          </a:p>
          <a:p>
            <a:pPr lvl="2" eaLnBrk="1" latinLnBrk="0" hangingPunct="1"/>
            <a:r>
              <a:rPr lang="sl-SI"/>
              <a:t>Tretja raven</a:t>
            </a:r>
          </a:p>
          <a:p>
            <a:pPr lvl="3" eaLnBrk="1" latinLnBrk="0" hangingPunct="1"/>
            <a:r>
              <a:rPr lang="sl-SI"/>
              <a:t>Četrta raven</a:t>
            </a:r>
          </a:p>
          <a:p>
            <a:pPr lvl="4" eaLnBrk="1" latinLnBrk="0" hangingPunct="1"/>
            <a:r>
              <a:rPr lang="sl-SI"/>
              <a:t>Peta raven</a:t>
            </a:r>
            <a:endParaRPr kumimoji="0" lang="en-US"/>
          </a:p>
        </p:txBody>
      </p:sp>
      <p:sp>
        <p:nvSpPr>
          <p:cNvPr id="13" name="Ograda vsebine 12"/>
          <p:cNvSpPr>
            <a:spLocks noGrp="1"/>
          </p:cNvSpPr>
          <p:nvPr>
            <p:ph sz="quarter" idx="4"/>
          </p:nvPr>
        </p:nvSpPr>
        <p:spPr>
          <a:xfrm>
            <a:off x="4371975" y="2362200"/>
            <a:ext cx="3657600" cy="3886200"/>
          </a:xfrm>
        </p:spPr>
        <p:txBody>
          <a:bodyPr/>
          <a:lstStyle/>
          <a:p>
            <a:pPr lvl="0" eaLnBrk="1" latinLnBrk="0" hangingPunct="1"/>
            <a:r>
              <a:rPr lang="sl-SI"/>
              <a:t>Kliknite, če želite urediti sloge besedila matrice</a:t>
            </a:r>
          </a:p>
          <a:p>
            <a:pPr lvl="1" eaLnBrk="1" latinLnBrk="0" hangingPunct="1"/>
            <a:r>
              <a:rPr lang="sl-SI"/>
              <a:t>Druga raven</a:t>
            </a:r>
          </a:p>
          <a:p>
            <a:pPr lvl="2" eaLnBrk="1" latinLnBrk="0" hangingPunct="1"/>
            <a:r>
              <a:rPr lang="sl-SI"/>
              <a:t>Tretja raven</a:t>
            </a:r>
          </a:p>
          <a:p>
            <a:pPr lvl="3" eaLnBrk="1" latinLnBrk="0" hangingPunct="1"/>
            <a:r>
              <a:rPr lang="sl-SI"/>
              <a:t>Četrta raven</a:t>
            </a:r>
          </a:p>
          <a:p>
            <a:pPr lvl="4" eaLnBrk="1" latinLnBrk="0" hangingPunct="1"/>
            <a:r>
              <a:rPr lang="sl-SI"/>
              <a:t>Peta raven</a:t>
            </a:r>
            <a:endParaRPr kumimoji="0" lang="en-US"/>
          </a:p>
        </p:txBody>
      </p:sp>
      <p:sp>
        <p:nvSpPr>
          <p:cNvPr id="12" name="Ograda besedila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sl-SI"/>
              <a:t>Kliknite, če želite urediti sloge besedila matrice</a:t>
            </a:r>
          </a:p>
        </p:txBody>
      </p:sp>
      <p:sp>
        <p:nvSpPr>
          <p:cNvPr id="14" name="Ograda besedila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sl-SI"/>
              <a:t>Kliknite, če želite urediti sloge besedila matrice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sl-SI"/>
              <a:t>Kliknite, če želite urediti slog naslova matrice</a:t>
            </a:r>
            <a:endParaRPr kumimoji="0" lang="en-US"/>
          </a:p>
        </p:txBody>
      </p:sp>
      <p:sp>
        <p:nvSpPr>
          <p:cNvPr id="6" name="Ograda datuma 5"/>
          <p:cNvSpPr>
            <a:spLocks noGrp="1"/>
          </p:cNvSpPr>
          <p:nvPr>
            <p:ph type="dt" sz="half" idx="10"/>
          </p:nvPr>
        </p:nvSpPr>
        <p:spPr/>
        <p:txBody>
          <a:bodyPr rtlCol="0"/>
          <a:lstStyle/>
          <a:p>
            <a:fld id="{7F845184-80ED-4EEE-94E2-90517B34E3EE}" type="datetimeFigureOut">
              <a:rPr lang="sl-SI" smtClean="0"/>
              <a:pPr/>
              <a:t>18.05.2020</a:t>
            </a:fld>
            <a:endParaRPr lang="sl-SI"/>
          </a:p>
        </p:txBody>
      </p:sp>
      <p:sp>
        <p:nvSpPr>
          <p:cNvPr id="7" name="Ograda številke diapozitiva 6"/>
          <p:cNvSpPr>
            <a:spLocks noGrp="1"/>
          </p:cNvSpPr>
          <p:nvPr>
            <p:ph type="sldNum" sz="quarter" idx="11"/>
          </p:nvPr>
        </p:nvSpPr>
        <p:spPr/>
        <p:txBody>
          <a:bodyPr rtlCol="0"/>
          <a:lstStyle/>
          <a:p>
            <a:fld id="{784BC820-4BF6-47ED-BB07-2F284CA0C112}" type="slidenum">
              <a:rPr lang="sl-SI" smtClean="0"/>
              <a:pPr/>
              <a:t>‹#›</a:t>
            </a:fld>
            <a:endParaRPr lang="sl-SI"/>
          </a:p>
        </p:txBody>
      </p:sp>
      <p:sp>
        <p:nvSpPr>
          <p:cNvPr id="8" name="Ograda noge 7"/>
          <p:cNvSpPr>
            <a:spLocks noGrp="1"/>
          </p:cNvSpPr>
          <p:nvPr>
            <p:ph type="ftr" sz="quarter" idx="12"/>
          </p:nvPr>
        </p:nvSpPr>
        <p:spPr/>
        <p:txBody>
          <a:bodyPr rtlCol="0"/>
          <a:lstStyle/>
          <a:p>
            <a:endParaRPr lang="sl-S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7F845184-80ED-4EEE-94E2-90517B34E3EE}" type="datetimeFigureOut">
              <a:rPr lang="sl-SI" smtClean="0"/>
              <a:pPr/>
              <a:t>18.05.2020</a:t>
            </a:fld>
            <a:endParaRPr lang="sl-SI"/>
          </a:p>
        </p:txBody>
      </p:sp>
      <p:sp>
        <p:nvSpPr>
          <p:cNvPr id="3" name="Ograda noge 2"/>
          <p:cNvSpPr>
            <a:spLocks noGrp="1"/>
          </p:cNvSpPr>
          <p:nvPr>
            <p:ph type="ftr" sz="quarter" idx="11"/>
          </p:nvPr>
        </p:nvSpPr>
        <p:spPr/>
        <p:txBody>
          <a:bodyPr/>
          <a:lstStyle/>
          <a:p>
            <a:endParaRPr lang="sl-SI"/>
          </a:p>
        </p:txBody>
      </p:sp>
      <p:sp>
        <p:nvSpPr>
          <p:cNvPr id="4" name="Ograda številke diapozitiva 3"/>
          <p:cNvSpPr>
            <a:spLocks noGrp="1"/>
          </p:cNvSpPr>
          <p:nvPr>
            <p:ph type="sldNum" sz="quarter" idx="12"/>
          </p:nvPr>
        </p:nvSpPr>
        <p:spPr/>
        <p:txBody>
          <a:bodyPr/>
          <a:lstStyle/>
          <a:p>
            <a:fld id="{784BC820-4BF6-47ED-BB07-2F284CA0C112}" type="slidenum">
              <a:rPr lang="sl-SI" smtClean="0"/>
              <a:pPr/>
              <a:t>‹#›</a:t>
            </a:fld>
            <a:endParaRPr 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1_Naslov in vsebina">
    <p:spTree>
      <p:nvGrpSpPr>
        <p:cNvPr id="1" name=""/>
        <p:cNvGrpSpPr/>
        <p:nvPr/>
      </p:nvGrpSpPr>
      <p:grpSpPr>
        <a:xfrm>
          <a:off x="0" y="0"/>
          <a:ext cx="0" cy="0"/>
          <a:chOff x="0" y="0"/>
          <a:chExt cx="0" cy="0"/>
        </a:xfrm>
      </p:grpSpPr>
      <p:sp>
        <p:nvSpPr>
          <p:cNvPr id="10" name="Raven konek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Naslov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sl-SI"/>
              <a:t>Kliknite, če želite urediti slog naslova matrice</a:t>
            </a:r>
            <a:endParaRPr kumimoji="0" lang="en-US"/>
          </a:p>
        </p:txBody>
      </p:sp>
      <p:sp>
        <p:nvSpPr>
          <p:cNvPr id="3" name="Ograda besedila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sl-SI"/>
              <a:t>Kliknite, če želite urediti sloge besedila matrice</a:t>
            </a:r>
          </a:p>
        </p:txBody>
      </p:sp>
      <p:sp>
        <p:nvSpPr>
          <p:cNvPr id="8" name="Raven konek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Raven konek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Raven konek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Pravokotnik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aven konek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Elipsa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Ograda vsebine 17"/>
          <p:cNvSpPr>
            <a:spLocks noGrp="1"/>
          </p:cNvSpPr>
          <p:nvPr>
            <p:ph sz="quarter" idx="1"/>
          </p:nvPr>
        </p:nvSpPr>
        <p:spPr>
          <a:xfrm>
            <a:off x="304800" y="274320"/>
            <a:ext cx="5638800" cy="6327648"/>
          </a:xfrm>
        </p:spPr>
        <p:txBody>
          <a:bodyPr/>
          <a:lstStyle/>
          <a:p>
            <a:pPr lvl="0" eaLnBrk="1" latinLnBrk="0" hangingPunct="1"/>
            <a:r>
              <a:rPr lang="sl-SI"/>
              <a:t>Kliknite, če želite urediti sloge besedila matrice</a:t>
            </a:r>
          </a:p>
          <a:p>
            <a:pPr lvl="1" eaLnBrk="1" latinLnBrk="0" hangingPunct="1"/>
            <a:r>
              <a:rPr lang="sl-SI"/>
              <a:t>Druga raven</a:t>
            </a:r>
          </a:p>
          <a:p>
            <a:pPr lvl="2" eaLnBrk="1" latinLnBrk="0" hangingPunct="1"/>
            <a:r>
              <a:rPr lang="sl-SI"/>
              <a:t>Tretja raven</a:t>
            </a:r>
          </a:p>
          <a:p>
            <a:pPr lvl="3" eaLnBrk="1" latinLnBrk="0" hangingPunct="1"/>
            <a:r>
              <a:rPr lang="sl-SI"/>
              <a:t>Četrta raven</a:t>
            </a:r>
          </a:p>
          <a:p>
            <a:pPr lvl="4" eaLnBrk="1" latinLnBrk="0" hangingPunct="1"/>
            <a:r>
              <a:rPr lang="sl-SI"/>
              <a:t>Peta raven</a:t>
            </a:r>
            <a:endParaRPr kumimoji="0" lang="en-US"/>
          </a:p>
        </p:txBody>
      </p:sp>
      <p:sp>
        <p:nvSpPr>
          <p:cNvPr id="21" name="Ograda datuma 20"/>
          <p:cNvSpPr>
            <a:spLocks noGrp="1"/>
          </p:cNvSpPr>
          <p:nvPr>
            <p:ph type="dt" sz="half" idx="14"/>
          </p:nvPr>
        </p:nvSpPr>
        <p:spPr/>
        <p:txBody>
          <a:bodyPr rtlCol="0"/>
          <a:lstStyle/>
          <a:p>
            <a:fld id="{7F845184-80ED-4EEE-94E2-90517B34E3EE}" type="datetimeFigureOut">
              <a:rPr lang="sl-SI" smtClean="0"/>
              <a:pPr/>
              <a:t>18.05.2020</a:t>
            </a:fld>
            <a:endParaRPr lang="sl-SI"/>
          </a:p>
        </p:txBody>
      </p:sp>
      <p:sp>
        <p:nvSpPr>
          <p:cNvPr id="22" name="Ograda številke diapozitiva 21"/>
          <p:cNvSpPr>
            <a:spLocks noGrp="1"/>
          </p:cNvSpPr>
          <p:nvPr>
            <p:ph type="sldNum" sz="quarter" idx="15"/>
          </p:nvPr>
        </p:nvSpPr>
        <p:spPr/>
        <p:txBody>
          <a:bodyPr rtlCol="0"/>
          <a:lstStyle/>
          <a:p>
            <a:fld id="{784BC820-4BF6-47ED-BB07-2F284CA0C112}" type="slidenum">
              <a:rPr lang="sl-SI" smtClean="0"/>
              <a:pPr/>
              <a:t>‹#›</a:t>
            </a:fld>
            <a:endParaRPr lang="sl-SI"/>
          </a:p>
        </p:txBody>
      </p:sp>
      <p:sp>
        <p:nvSpPr>
          <p:cNvPr id="23" name="Ograda noge 22"/>
          <p:cNvSpPr>
            <a:spLocks noGrp="1"/>
          </p:cNvSpPr>
          <p:nvPr>
            <p:ph type="ftr" sz="quarter" idx="16"/>
          </p:nvPr>
        </p:nvSpPr>
        <p:spPr/>
        <p:txBody>
          <a:bodyPr rtlCol="0"/>
          <a:lstStyle/>
          <a:p>
            <a:endParaRPr lang="sl-SI"/>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Naslov in slika">
    <p:spTree>
      <p:nvGrpSpPr>
        <p:cNvPr id="1" name=""/>
        <p:cNvGrpSpPr/>
        <p:nvPr/>
      </p:nvGrpSpPr>
      <p:grpSpPr>
        <a:xfrm>
          <a:off x="0" y="0"/>
          <a:ext cx="0" cy="0"/>
          <a:chOff x="0" y="0"/>
          <a:chExt cx="0" cy="0"/>
        </a:xfrm>
      </p:grpSpPr>
      <p:sp>
        <p:nvSpPr>
          <p:cNvPr id="9" name="Raven konek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Elipsa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Naslov 1"/>
          <p:cNvSpPr>
            <a:spLocks noGrp="1"/>
          </p:cNvSpPr>
          <p:nvPr>
            <p:ph type="title"/>
          </p:nvPr>
        </p:nvSpPr>
        <p:spPr>
          <a:xfrm rot="5400000">
            <a:off x="3350133" y="3200400"/>
            <a:ext cx="6309360" cy="457200"/>
          </a:xfrm>
        </p:spPr>
        <p:txBody>
          <a:bodyPr anchor="b"/>
          <a:lstStyle>
            <a:lvl1pPr algn="l">
              <a:buNone/>
              <a:defRPr sz="2000" b="1"/>
            </a:lvl1pPr>
          </a:lstStyle>
          <a:p>
            <a:r>
              <a:rPr kumimoji="0" lang="sl-SI"/>
              <a:t>Kliknite, če želite urediti slog naslova matrice</a:t>
            </a:r>
            <a:endParaRPr kumimoji="0" lang="en-US"/>
          </a:p>
        </p:txBody>
      </p:sp>
      <p:sp>
        <p:nvSpPr>
          <p:cNvPr id="3" name="Ograda slik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sl-SI"/>
              <a:t>Kliknite ikono, če želite dodati sliko</a:t>
            </a:r>
            <a:endParaRPr kumimoji="0" lang="en-US" dirty="0"/>
          </a:p>
        </p:txBody>
      </p:sp>
      <p:sp>
        <p:nvSpPr>
          <p:cNvPr id="4" name="Ograda besedila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sl-SI"/>
              <a:t>Kliknite, če želite urediti sloge besedila matrice</a:t>
            </a:r>
          </a:p>
        </p:txBody>
      </p:sp>
      <p:sp>
        <p:nvSpPr>
          <p:cNvPr id="10" name="Raven konek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Pravokotnik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aven konek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Raven konek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Raven konek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Ograda datuma 16"/>
          <p:cNvSpPr>
            <a:spLocks noGrp="1"/>
          </p:cNvSpPr>
          <p:nvPr>
            <p:ph type="dt" sz="half" idx="10"/>
          </p:nvPr>
        </p:nvSpPr>
        <p:spPr/>
        <p:txBody>
          <a:bodyPr rtlCol="0"/>
          <a:lstStyle/>
          <a:p>
            <a:fld id="{7F845184-80ED-4EEE-94E2-90517B34E3EE}" type="datetimeFigureOut">
              <a:rPr lang="sl-SI" smtClean="0"/>
              <a:pPr/>
              <a:t>18.05.2020</a:t>
            </a:fld>
            <a:endParaRPr lang="sl-SI"/>
          </a:p>
        </p:txBody>
      </p:sp>
      <p:sp>
        <p:nvSpPr>
          <p:cNvPr id="18" name="Ograda številke diapozitiva 17"/>
          <p:cNvSpPr>
            <a:spLocks noGrp="1"/>
          </p:cNvSpPr>
          <p:nvPr>
            <p:ph type="sldNum" sz="quarter" idx="11"/>
          </p:nvPr>
        </p:nvSpPr>
        <p:spPr/>
        <p:txBody>
          <a:bodyPr rtlCol="0"/>
          <a:lstStyle/>
          <a:p>
            <a:fld id="{784BC820-4BF6-47ED-BB07-2F284CA0C112}" type="slidenum">
              <a:rPr lang="sl-SI" smtClean="0"/>
              <a:pPr/>
              <a:t>‹#›</a:t>
            </a:fld>
            <a:endParaRPr lang="sl-SI"/>
          </a:p>
        </p:txBody>
      </p:sp>
      <p:sp>
        <p:nvSpPr>
          <p:cNvPr id="21" name="Ograda noge 20"/>
          <p:cNvSpPr>
            <a:spLocks noGrp="1"/>
          </p:cNvSpPr>
          <p:nvPr>
            <p:ph type="ftr" sz="quarter" idx="12"/>
          </p:nvPr>
        </p:nvSpPr>
        <p:spPr/>
        <p:txBody>
          <a:bodyPr rtlCol="0"/>
          <a:lstStyle/>
          <a:p>
            <a:endParaRPr lang="sl-S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aven konek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Ograda naslova 21"/>
          <p:cNvSpPr>
            <a:spLocks noGrp="1"/>
          </p:cNvSpPr>
          <p:nvPr>
            <p:ph type="title"/>
          </p:nvPr>
        </p:nvSpPr>
        <p:spPr>
          <a:xfrm>
            <a:off x="457200" y="274638"/>
            <a:ext cx="7467600" cy="1143000"/>
          </a:xfrm>
          <a:prstGeom prst="rect">
            <a:avLst/>
          </a:prstGeom>
        </p:spPr>
        <p:txBody>
          <a:bodyPr vert="horz" anchor="b">
            <a:normAutofit/>
          </a:bodyPr>
          <a:lstStyle/>
          <a:p>
            <a:r>
              <a:rPr kumimoji="0" lang="sl-SI"/>
              <a:t>Kliknite, če želite urediti slog naslova matrice</a:t>
            </a:r>
            <a:endParaRPr kumimoji="0" lang="en-US"/>
          </a:p>
        </p:txBody>
      </p:sp>
      <p:sp>
        <p:nvSpPr>
          <p:cNvPr id="13" name="Ograda besedila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sl-SI"/>
              <a:t>Kliknite, če želite urediti sloge besedila matrice</a:t>
            </a:r>
          </a:p>
          <a:p>
            <a:pPr lvl="1" eaLnBrk="1" latinLnBrk="0" hangingPunct="1"/>
            <a:r>
              <a:rPr kumimoji="0" lang="sl-SI"/>
              <a:t>Druga raven</a:t>
            </a:r>
          </a:p>
          <a:p>
            <a:pPr lvl="2" eaLnBrk="1" latinLnBrk="0" hangingPunct="1"/>
            <a:r>
              <a:rPr kumimoji="0" lang="sl-SI"/>
              <a:t>Tretja raven</a:t>
            </a:r>
          </a:p>
          <a:p>
            <a:pPr lvl="3" eaLnBrk="1" latinLnBrk="0" hangingPunct="1"/>
            <a:r>
              <a:rPr kumimoji="0" lang="sl-SI"/>
              <a:t>Četrta raven</a:t>
            </a:r>
          </a:p>
          <a:p>
            <a:pPr lvl="4" eaLnBrk="1" latinLnBrk="0" hangingPunct="1"/>
            <a:r>
              <a:rPr kumimoji="0" lang="sl-SI"/>
              <a:t>Peta raven</a:t>
            </a:r>
            <a:endParaRPr kumimoji="0" lang="en-US"/>
          </a:p>
        </p:txBody>
      </p:sp>
      <p:sp>
        <p:nvSpPr>
          <p:cNvPr id="14" name="Ograda datuma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7F845184-80ED-4EEE-94E2-90517B34E3EE}" type="datetimeFigureOut">
              <a:rPr lang="sl-SI" smtClean="0"/>
              <a:pPr/>
              <a:t>18.05.2020</a:t>
            </a:fld>
            <a:endParaRPr lang="sl-SI"/>
          </a:p>
        </p:txBody>
      </p:sp>
      <p:sp>
        <p:nvSpPr>
          <p:cNvPr id="3" name="Ograda noge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sl-SI"/>
          </a:p>
        </p:txBody>
      </p:sp>
      <p:sp>
        <p:nvSpPr>
          <p:cNvPr id="7" name="Raven konek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Raven konek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Pravokotnik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aven konek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Elipsa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grada številke diapozitiva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84BC820-4BF6-47ED-BB07-2F284CA0C112}" type="slidenum">
              <a:rPr lang="sl-SI" smtClean="0"/>
              <a:pPr/>
              <a:t>‹#›</a:t>
            </a:fld>
            <a:endParaRPr lang="sl-SI"/>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Naslov 5"/>
          <p:cNvSpPr>
            <a:spLocks noGrp="1"/>
          </p:cNvSpPr>
          <p:nvPr>
            <p:ph type="ctrTitle"/>
          </p:nvPr>
        </p:nvSpPr>
        <p:spPr>
          <a:xfrm>
            <a:off x="971600" y="980728"/>
            <a:ext cx="6172200" cy="1750346"/>
          </a:xfrm>
        </p:spPr>
        <p:txBody>
          <a:bodyPr>
            <a:noAutofit/>
          </a:bodyPr>
          <a:lstStyle/>
          <a:p>
            <a:pPr algn="ctr"/>
            <a:r>
              <a:rPr lang="sl-SI" sz="4800" dirty="0">
                <a:solidFill>
                  <a:schemeClr val="tx1"/>
                </a:solidFill>
                <a:latin typeface="Times New Roman" pitchFamily="18" charset="0"/>
                <a:cs typeface="Times New Roman" pitchFamily="18" charset="0"/>
              </a:rPr>
              <a:t>Zasvojenost -</a:t>
            </a:r>
            <a:br>
              <a:rPr lang="sl-SI" sz="4800" dirty="0">
                <a:solidFill>
                  <a:schemeClr val="tx1"/>
                </a:solidFill>
                <a:latin typeface="Times New Roman" pitchFamily="18" charset="0"/>
                <a:cs typeface="Times New Roman" pitchFamily="18" charset="0"/>
              </a:rPr>
            </a:br>
            <a:r>
              <a:rPr lang="sl-SI" sz="4800" dirty="0">
                <a:solidFill>
                  <a:schemeClr val="tx1"/>
                </a:solidFill>
                <a:latin typeface="Times New Roman" pitchFamily="18" charset="0"/>
                <a:cs typeface="Times New Roman" pitchFamily="18" charset="0"/>
              </a:rPr>
              <a:t> </a:t>
            </a:r>
            <a:r>
              <a:rPr lang="sl-SI" sz="4400" b="0" dirty="0">
                <a:solidFill>
                  <a:schemeClr val="tx1"/>
                </a:solidFill>
                <a:latin typeface="Times New Roman" pitchFamily="18" charset="0"/>
                <a:cs typeface="Times New Roman" pitchFamily="18" charset="0"/>
              </a:rPr>
              <a:t>5. razred</a:t>
            </a:r>
          </a:p>
        </p:txBody>
      </p:sp>
      <p:pic>
        <p:nvPicPr>
          <p:cNvPr id="4" name="Slika 3" descr="gamer-clipart-k5808421.jpg"/>
          <p:cNvPicPr>
            <a:picLocks noChangeAspect="1"/>
          </p:cNvPicPr>
          <p:nvPr/>
        </p:nvPicPr>
        <p:blipFill>
          <a:blip r:embed="rId2" cstate="print"/>
          <a:stretch>
            <a:fillRect/>
          </a:stretch>
        </p:blipFill>
        <p:spPr>
          <a:xfrm>
            <a:off x="6732240" y="260648"/>
            <a:ext cx="1938470" cy="2046163"/>
          </a:xfrm>
          <a:prstGeom prst="rect">
            <a:avLst/>
          </a:prstGeom>
        </p:spPr>
      </p:pic>
      <p:pic>
        <p:nvPicPr>
          <p:cNvPr id="8" name="Slika 7" descr="free-powerpoint-presentations-about-drugs-alcohol-tobacco-M3Xg2r-clipart.gif"/>
          <p:cNvPicPr>
            <a:picLocks noChangeAspect="1"/>
          </p:cNvPicPr>
          <p:nvPr/>
        </p:nvPicPr>
        <p:blipFill>
          <a:blip r:embed="rId3" cstate="print"/>
          <a:stretch>
            <a:fillRect/>
          </a:stretch>
        </p:blipFill>
        <p:spPr>
          <a:xfrm>
            <a:off x="323528" y="3140968"/>
            <a:ext cx="2857500" cy="1828800"/>
          </a:xfrm>
          <a:prstGeom prst="rect">
            <a:avLst/>
          </a:prstGeom>
        </p:spPr>
      </p:pic>
      <p:pic>
        <p:nvPicPr>
          <p:cNvPr id="9" name="Slika 8" descr="45349643-addict-man-and-set-of-addiction-symbols-outlined-vector-sketch.jpg"/>
          <p:cNvPicPr>
            <a:picLocks noChangeAspect="1"/>
          </p:cNvPicPr>
          <p:nvPr/>
        </p:nvPicPr>
        <p:blipFill>
          <a:blip r:embed="rId4" cstate="print"/>
          <a:stretch>
            <a:fillRect/>
          </a:stretch>
        </p:blipFill>
        <p:spPr>
          <a:xfrm>
            <a:off x="4211960" y="2780928"/>
            <a:ext cx="4005064" cy="400506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755576" y="404664"/>
            <a:ext cx="7467600" cy="652934"/>
          </a:xfrm>
        </p:spPr>
        <p:txBody>
          <a:bodyPr>
            <a:normAutofit/>
          </a:bodyPr>
          <a:lstStyle/>
          <a:p>
            <a:pPr algn="ctr"/>
            <a:r>
              <a:rPr lang="sl-SI" sz="3500" dirty="0">
                <a:solidFill>
                  <a:srgbClr val="FF0000"/>
                </a:solidFill>
                <a:latin typeface="Times New Roman" pitchFamily="18" charset="0"/>
                <a:cs typeface="Times New Roman" pitchFamily="18" charset="0"/>
              </a:rPr>
              <a:t>ALKOHOL</a:t>
            </a:r>
          </a:p>
        </p:txBody>
      </p:sp>
      <p:sp>
        <p:nvSpPr>
          <p:cNvPr id="3" name="Ograda vsebine 2"/>
          <p:cNvSpPr>
            <a:spLocks noGrp="1"/>
          </p:cNvSpPr>
          <p:nvPr>
            <p:ph sz="quarter" idx="1"/>
          </p:nvPr>
        </p:nvSpPr>
        <p:spPr>
          <a:xfrm>
            <a:off x="683568" y="1340768"/>
            <a:ext cx="7467600" cy="4873752"/>
          </a:xfrm>
        </p:spPr>
        <p:txBody>
          <a:bodyPr/>
          <a:lstStyle/>
          <a:p>
            <a:pPr algn="ctr">
              <a:buNone/>
            </a:pPr>
            <a:r>
              <a:rPr lang="sl-SI" dirty="0">
                <a:latin typeface="Times New Roman" pitchFamily="18" charset="0"/>
                <a:cs typeface="Times New Roman" pitchFamily="18" charset="0"/>
              </a:rPr>
              <a:t>Pitje alkohola ni početje brez tveganja! S pitjem alkohola je poleg nekaterih prijetnih, a kratkotrajnih učinkov, povezano veliko </a:t>
            </a:r>
            <a:r>
              <a:rPr lang="sl-SI" dirty="0" err="1">
                <a:latin typeface="Times New Roman" pitchFamily="18" charset="0"/>
                <a:cs typeface="Times New Roman" pitchFamily="18" charset="0"/>
              </a:rPr>
              <a:t>trpelenja</a:t>
            </a:r>
            <a:r>
              <a:rPr lang="sl-SI" dirty="0">
                <a:latin typeface="Times New Roman" pitchFamily="18" charset="0"/>
                <a:cs typeface="Times New Roman" pitchFamily="18" charset="0"/>
              </a:rPr>
              <a:t> in tragedij. Doživljajo jih tisti, ki pijejo, kot tudi posredno tisti, ki ne pijejo (nasilje v družini, nesreče idr.).</a:t>
            </a:r>
          </a:p>
        </p:txBody>
      </p:sp>
      <p:pic>
        <p:nvPicPr>
          <p:cNvPr id="4" name="Slika 3" descr="stock-photo-violence-in-an-alcoholic-family-285201455.jpg"/>
          <p:cNvPicPr>
            <a:picLocks noChangeAspect="1"/>
          </p:cNvPicPr>
          <p:nvPr/>
        </p:nvPicPr>
        <p:blipFill>
          <a:blip r:embed="rId2" cstate="print"/>
          <a:stretch>
            <a:fillRect/>
          </a:stretch>
        </p:blipFill>
        <p:spPr>
          <a:xfrm>
            <a:off x="683568" y="4077072"/>
            <a:ext cx="2990056" cy="2126262"/>
          </a:xfrm>
          <a:prstGeom prst="rect">
            <a:avLst/>
          </a:prstGeom>
        </p:spPr>
      </p:pic>
      <p:pic>
        <p:nvPicPr>
          <p:cNvPr id="5" name="Slika 4" descr="98,.jpg"/>
          <p:cNvPicPr>
            <a:picLocks noChangeAspect="1"/>
          </p:cNvPicPr>
          <p:nvPr/>
        </p:nvPicPr>
        <p:blipFill>
          <a:blip r:embed="rId3" cstate="print"/>
          <a:stretch>
            <a:fillRect/>
          </a:stretch>
        </p:blipFill>
        <p:spPr>
          <a:xfrm>
            <a:off x="4644008" y="3645024"/>
            <a:ext cx="3973984" cy="264450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slov 1"/>
          <p:cNvSpPr>
            <a:spLocks noGrp="1"/>
          </p:cNvSpPr>
          <p:nvPr>
            <p:ph type="title"/>
          </p:nvPr>
        </p:nvSpPr>
        <p:spPr>
          <a:xfrm>
            <a:off x="683568" y="332656"/>
            <a:ext cx="7467600" cy="724942"/>
          </a:xfrm>
        </p:spPr>
        <p:txBody>
          <a:bodyPr>
            <a:normAutofit/>
          </a:bodyPr>
          <a:lstStyle/>
          <a:p>
            <a:pPr algn="ctr"/>
            <a:r>
              <a:rPr lang="sl-SI" sz="3500" b="1" dirty="0">
                <a:solidFill>
                  <a:srgbClr val="FF0000"/>
                </a:solidFill>
                <a:latin typeface="Times New Roman" pitchFamily="18" charset="0"/>
                <a:cs typeface="Times New Roman" pitchFamily="18" charset="0"/>
              </a:rPr>
              <a:t>TOBAK</a:t>
            </a:r>
          </a:p>
        </p:txBody>
      </p:sp>
      <p:sp>
        <p:nvSpPr>
          <p:cNvPr id="3" name="Ograda vsebine 2"/>
          <p:cNvSpPr>
            <a:spLocks noGrp="1"/>
          </p:cNvSpPr>
          <p:nvPr>
            <p:ph sz="quarter" idx="1"/>
          </p:nvPr>
        </p:nvSpPr>
        <p:spPr>
          <a:xfrm>
            <a:off x="827584" y="1196752"/>
            <a:ext cx="7467600" cy="4873752"/>
          </a:xfrm>
        </p:spPr>
        <p:txBody>
          <a:bodyPr/>
          <a:lstStyle/>
          <a:p>
            <a:pPr algn="ctr">
              <a:buNone/>
            </a:pPr>
            <a:r>
              <a:rPr lang="sl-SI" dirty="0"/>
              <a:t>Tobačni dim vsebuje več kot 4000 kemičnih sestavin, ki nastajajo pri izgorevanju tobaka.</a:t>
            </a:r>
          </a:p>
          <a:p>
            <a:pPr algn="ctr">
              <a:buNone/>
            </a:pPr>
            <a:r>
              <a:rPr lang="sl-SI" dirty="0"/>
              <a:t>Tobačni dim vsebuje vsaj 250 strupenih kemičnih snovi in več kot 50 sestavin je znanih kot rakotvornih.</a:t>
            </a:r>
          </a:p>
          <a:p>
            <a:pPr algn="ctr">
              <a:buNone/>
            </a:pPr>
            <a:r>
              <a:rPr lang="sl-SI" dirty="0"/>
              <a:t>Najbolj znane in nevarne sestavine tobačnega dima so </a:t>
            </a:r>
            <a:r>
              <a:rPr lang="sl-SI" b="1" dirty="0"/>
              <a:t>katran, ogljikov monoksid in nikotin.</a:t>
            </a:r>
          </a:p>
        </p:txBody>
      </p:sp>
      <p:pic>
        <p:nvPicPr>
          <p:cNvPr id="2052" name="Picture 4" descr="TOBACC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1840" y="4445040"/>
            <a:ext cx="3024336" cy="2127210"/>
          </a:xfrm>
          <a:prstGeom prst="rect">
            <a:avLst/>
          </a:prstGeom>
          <a:noFill/>
          <a:extLst>
            <a:ext uri="{909E8E84-426E-40DD-AFC4-6F175D3DCCD1}">
              <a14:hiddenFill xmlns:a14="http://schemas.microsoft.com/office/drawing/2010/main">
                <a:solidFill>
                  <a:srgbClr val="FFFFFF"/>
                </a:solidFill>
              </a14:hiddenFill>
            </a:ext>
          </a:extLst>
        </p:spPr>
      </p:pic>
      <p:pic>
        <p:nvPicPr>
          <p:cNvPr id="5" name="Slika 4" descr="img-thing.jpg"/>
          <p:cNvPicPr>
            <a:picLocks noChangeAspect="1"/>
          </p:cNvPicPr>
          <p:nvPr/>
        </p:nvPicPr>
        <p:blipFill>
          <a:blip r:embed="rId3" cstate="print"/>
          <a:stretch>
            <a:fillRect/>
          </a:stretch>
        </p:blipFill>
        <p:spPr>
          <a:xfrm>
            <a:off x="251520" y="188640"/>
            <a:ext cx="1259632" cy="125963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slov 1"/>
          <p:cNvSpPr>
            <a:spLocks noGrp="1"/>
          </p:cNvSpPr>
          <p:nvPr>
            <p:ph type="title"/>
          </p:nvPr>
        </p:nvSpPr>
        <p:spPr>
          <a:xfrm>
            <a:off x="683568" y="332656"/>
            <a:ext cx="7467600" cy="638944"/>
          </a:xfrm>
        </p:spPr>
        <p:txBody>
          <a:bodyPr>
            <a:normAutofit/>
          </a:bodyPr>
          <a:lstStyle/>
          <a:p>
            <a:pPr algn="ctr"/>
            <a:r>
              <a:rPr lang="sl-SI" sz="3500" dirty="0">
                <a:solidFill>
                  <a:srgbClr val="FF0000"/>
                </a:solidFill>
                <a:latin typeface="Times New Roman" pitchFamily="18" charset="0"/>
                <a:cs typeface="Times New Roman" pitchFamily="18" charset="0"/>
              </a:rPr>
              <a:t>Vpliv tobaka na organe</a:t>
            </a:r>
          </a:p>
        </p:txBody>
      </p:sp>
      <p:sp>
        <p:nvSpPr>
          <p:cNvPr id="3" name="Ograda vsebine 2"/>
          <p:cNvSpPr>
            <a:spLocks noGrp="1"/>
          </p:cNvSpPr>
          <p:nvPr>
            <p:ph sz="quarter" idx="1"/>
          </p:nvPr>
        </p:nvSpPr>
        <p:spPr>
          <a:xfrm>
            <a:off x="611560" y="1196752"/>
            <a:ext cx="7467600" cy="4873752"/>
          </a:xfrm>
        </p:spPr>
        <p:txBody>
          <a:bodyPr>
            <a:normAutofit/>
          </a:bodyPr>
          <a:lstStyle/>
          <a:p>
            <a:pPr marL="457200" indent="-457200" algn="ctr">
              <a:buClr>
                <a:schemeClr val="tx1"/>
              </a:buClr>
              <a:buFont typeface="Arial" pitchFamily="34" charset="0"/>
              <a:buChar char="•"/>
            </a:pPr>
            <a:r>
              <a:rPr lang="sl-SI" dirty="0"/>
              <a:t>Ušesa: vpliv na živce in krvne žile ter lahko povzroči slabši sluh</a:t>
            </a:r>
          </a:p>
          <a:p>
            <a:pPr marL="457200" indent="-457200" algn="ctr">
              <a:buClr>
                <a:schemeClr val="tx1"/>
              </a:buClr>
              <a:buFont typeface="Arial" pitchFamily="34" charset="0"/>
              <a:buChar char="•"/>
            </a:pPr>
            <a:r>
              <a:rPr lang="sl-SI" dirty="0"/>
              <a:t>Oči: vzdražene oči: oko postane rdeče, pekoče in se solzi. Pogostejša vnetja oči.</a:t>
            </a:r>
          </a:p>
          <a:p>
            <a:pPr marL="457200" indent="-457200" algn="ctr">
              <a:buClr>
                <a:schemeClr val="tx1"/>
              </a:buClr>
              <a:buFont typeface="Arial" pitchFamily="34" charset="0"/>
              <a:buChar char="•"/>
            </a:pPr>
            <a:r>
              <a:rPr lang="sl-SI" dirty="0"/>
              <a:t>Usta: hrana ima drugačen okus, slab zadah, vneta usta, rumeni zobje</a:t>
            </a:r>
          </a:p>
          <a:p>
            <a:pPr marL="457200" indent="-457200" algn="ctr">
              <a:buClr>
                <a:schemeClr val="tx1"/>
              </a:buClr>
              <a:buFont typeface="Arial" pitchFamily="34" charset="0"/>
              <a:buChar char="•"/>
            </a:pPr>
            <a:r>
              <a:rPr lang="sl-SI" dirty="0"/>
              <a:t>Nos: zmanjšana sposobnost vonjati</a:t>
            </a:r>
          </a:p>
        </p:txBody>
      </p:sp>
      <p:pic>
        <p:nvPicPr>
          <p:cNvPr id="5" name="Slika 4" descr="stock-vector-mascot-illustration-featuring-an-evil-cigarette-pointing-a-pitchfork-at-a-scared-lungs-mascot-205804384.jpg"/>
          <p:cNvPicPr>
            <a:picLocks noChangeAspect="1"/>
          </p:cNvPicPr>
          <p:nvPr/>
        </p:nvPicPr>
        <p:blipFill>
          <a:blip r:embed="rId2" cstate="print"/>
          <a:stretch>
            <a:fillRect/>
          </a:stretch>
        </p:blipFill>
        <p:spPr>
          <a:xfrm>
            <a:off x="4716016" y="4149080"/>
            <a:ext cx="2934072" cy="2554599"/>
          </a:xfrm>
          <a:prstGeom prst="rect">
            <a:avLst/>
          </a:prstGeom>
        </p:spPr>
      </p:pic>
      <p:pic>
        <p:nvPicPr>
          <p:cNvPr id="6" name="Slika 5" descr="images.jpg"/>
          <p:cNvPicPr>
            <a:picLocks noChangeAspect="1"/>
          </p:cNvPicPr>
          <p:nvPr/>
        </p:nvPicPr>
        <p:blipFill>
          <a:blip r:embed="rId3" cstate="print"/>
          <a:stretch>
            <a:fillRect/>
          </a:stretch>
        </p:blipFill>
        <p:spPr>
          <a:xfrm>
            <a:off x="467544" y="4149080"/>
            <a:ext cx="2619375" cy="174307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83568" y="260648"/>
            <a:ext cx="7467600" cy="652934"/>
          </a:xfrm>
        </p:spPr>
        <p:txBody>
          <a:bodyPr/>
          <a:lstStyle/>
          <a:p>
            <a:pPr algn="ctr"/>
            <a:r>
              <a:rPr lang="sl-SI" sz="3200" dirty="0">
                <a:solidFill>
                  <a:srgbClr val="FF0000"/>
                </a:solidFill>
                <a:latin typeface="Times New Roman" pitchFamily="18" charset="0"/>
                <a:cs typeface="Times New Roman" pitchFamily="18" charset="0"/>
              </a:rPr>
              <a:t>Vpliv tobaka na organe</a:t>
            </a:r>
            <a:endParaRPr lang="sl-SI" dirty="0"/>
          </a:p>
        </p:txBody>
      </p:sp>
      <p:sp>
        <p:nvSpPr>
          <p:cNvPr id="3" name="Ograda vsebine 2"/>
          <p:cNvSpPr>
            <a:spLocks noGrp="1"/>
          </p:cNvSpPr>
          <p:nvPr>
            <p:ph sz="quarter" idx="1"/>
          </p:nvPr>
        </p:nvSpPr>
        <p:spPr>
          <a:xfrm>
            <a:off x="899592" y="1124744"/>
            <a:ext cx="7467600" cy="4873752"/>
          </a:xfrm>
        </p:spPr>
        <p:txBody>
          <a:bodyPr/>
          <a:lstStyle/>
          <a:p>
            <a:pPr marL="457200" indent="-457200" algn="ctr">
              <a:buClr>
                <a:schemeClr val="tx1"/>
              </a:buClr>
              <a:buFont typeface="Arial" pitchFamily="34" charset="0"/>
              <a:buChar char="•"/>
            </a:pPr>
            <a:r>
              <a:rPr lang="sl-SI" sz="2500" dirty="0">
                <a:latin typeface="Times New Roman" pitchFamily="18" charset="0"/>
                <a:cs typeface="Times New Roman" pitchFamily="18" charset="0"/>
              </a:rPr>
              <a:t>Koža: hitrejši pojav mozoljev na obrazu, koža postane manj elastična, prezgodnje gube</a:t>
            </a:r>
          </a:p>
          <a:p>
            <a:pPr marL="457200" indent="-457200" algn="ctr">
              <a:buClr>
                <a:schemeClr val="tx1"/>
              </a:buClr>
              <a:buFont typeface="Arial" pitchFamily="34" charset="0"/>
              <a:buChar char="•"/>
            </a:pPr>
            <a:r>
              <a:rPr lang="sl-SI" sz="2500" dirty="0">
                <a:latin typeface="Times New Roman" pitchFamily="18" charset="0"/>
                <a:cs typeface="Times New Roman" pitchFamily="18" charset="0"/>
              </a:rPr>
              <a:t>Dihala: vzdražena sluznica, kašelj, povečano izločanje sluzi, slabša pljučna kapaciteta, slabša telesna zmogljivost, težave pri športu</a:t>
            </a:r>
          </a:p>
          <a:p>
            <a:pPr marL="457200" indent="-457200" algn="ctr">
              <a:buClr>
                <a:schemeClr val="tx1"/>
              </a:buClr>
              <a:buFont typeface="Arial" pitchFamily="34" charset="0"/>
              <a:buChar char="•"/>
            </a:pPr>
            <a:r>
              <a:rPr lang="sl-SI" sz="2500" dirty="0">
                <a:latin typeface="Times New Roman" pitchFamily="18" charset="0"/>
                <a:cs typeface="Times New Roman" pitchFamily="18" charset="0"/>
              </a:rPr>
              <a:t>Srce in žile: maši krvne žile, večja nevarnost za možgansko in srčno </a:t>
            </a:r>
            <a:r>
              <a:rPr lang="sl-SI" dirty="0">
                <a:latin typeface="Times New Roman" pitchFamily="18" charset="0"/>
                <a:cs typeface="Times New Roman" pitchFamily="18" charset="0"/>
              </a:rPr>
              <a:t>kap</a:t>
            </a:r>
          </a:p>
          <a:p>
            <a:endParaRPr lang="sl-SI" dirty="0">
              <a:latin typeface="Times New Roman" pitchFamily="18" charset="0"/>
              <a:cs typeface="Times New Roman" pitchFamily="18" charset="0"/>
            </a:endParaRPr>
          </a:p>
        </p:txBody>
      </p:sp>
      <p:pic>
        <p:nvPicPr>
          <p:cNvPr id="4" name="Slika 3" descr="article-2464471-18CB991100000578-744_634x661.jpg"/>
          <p:cNvPicPr>
            <a:picLocks noChangeAspect="1"/>
          </p:cNvPicPr>
          <p:nvPr/>
        </p:nvPicPr>
        <p:blipFill>
          <a:blip r:embed="rId2" cstate="print"/>
          <a:stretch>
            <a:fillRect/>
          </a:stretch>
        </p:blipFill>
        <p:spPr>
          <a:xfrm>
            <a:off x="1115616" y="4221088"/>
            <a:ext cx="2391068" cy="2492896"/>
          </a:xfrm>
          <a:prstGeom prst="rect">
            <a:avLst/>
          </a:prstGeom>
        </p:spPr>
      </p:pic>
      <p:pic>
        <p:nvPicPr>
          <p:cNvPr id="5" name="Slika 4" descr="stock-photo-smoking-health-effects-concept-as-a-cigarette-burning-a-hole-into-human-lungs-as-a-medical-metaphor-168368012.jpg"/>
          <p:cNvPicPr>
            <a:picLocks noChangeAspect="1"/>
          </p:cNvPicPr>
          <p:nvPr/>
        </p:nvPicPr>
        <p:blipFill>
          <a:blip r:embed="rId3" cstate="print"/>
          <a:stretch>
            <a:fillRect/>
          </a:stretch>
        </p:blipFill>
        <p:spPr>
          <a:xfrm>
            <a:off x="5724128" y="4221088"/>
            <a:ext cx="2232248" cy="238106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slov 1"/>
          <p:cNvSpPr>
            <a:spLocks noGrp="1"/>
          </p:cNvSpPr>
          <p:nvPr>
            <p:ph type="title"/>
          </p:nvPr>
        </p:nvSpPr>
        <p:spPr>
          <a:xfrm>
            <a:off x="683568" y="332656"/>
            <a:ext cx="7467600" cy="652934"/>
          </a:xfrm>
        </p:spPr>
        <p:txBody>
          <a:bodyPr>
            <a:normAutofit/>
          </a:bodyPr>
          <a:lstStyle/>
          <a:p>
            <a:pPr algn="ctr"/>
            <a:r>
              <a:rPr lang="sl-SI" sz="3500" b="1" dirty="0">
                <a:solidFill>
                  <a:srgbClr val="FF0000"/>
                </a:solidFill>
                <a:latin typeface="Times New Roman" pitchFamily="18" charset="0"/>
                <a:cs typeface="Times New Roman" pitchFamily="18" charset="0"/>
              </a:rPr>
              <a:t>Energijske pijače</a:t>
            </a:r>
          </a:p>
        </p:txBody>
      </p:sp>
      <p:sp>
        <p:nvSpPr>
          <p:cNvPr id="4" name="Pravokotnik 3"/>
          <p:cNvSpPr/>
          <p:nvPr/>
        </p:nvSpPr>
        <p:spPr>
          <a:xfrm>
            <a:off x="611560" y="1412776"/>
            <a:ext cx="7776864" cy="2308324"/>
          </a:xfrm>
          <a:prstGeom prst="rect">
            <a:avLst/>
          </a:prstGeom>
        </p:spPr>
        <p:txBody>
          <a:bodyPr wrap="square">
            <a:spAutoFit/>
          </a:bodyPr>
          <a:lstStyle/>
          <a:p>
            <a:pPr algn="ctr"/>
            <a:r>
              <a:rPr lang="sl-SI" sz="2400" dirty="0">
                <a:latin typeface="Times New Roman" pitchFamily="18" charset="0"/>
                <a:cs typeface="Times New Roman" pitchFamily="18" charset="0"/>
              </a:rPr>
              <a:t>Energijske pijače so skupina brezalkoholnih pijač, ki </a:t>
            </a:r>
          </a:p>
          <a:p>
            <a:pPr algn="ctr"/>
            <a:r>
              <a:rPr lang="sl-SI" sz="2400" dirty="0">
                <a:latin typeface="Times New Roman" pitchFamily="18" charset="0"/>
                <a:cs typeface="Times New Roman" pitchFamily="18" charset="0"/>
              </a:rPr>
              <a:t>najpogosteje vsebujejo dodatke: kofein, </a:t>
            </a:r>
            <a:r>
              <a:rPr lang="sl-SI" sz="2400" dirty="0" err="1">
                <a:latin typeface="Times New Roman" pitchFamily="18" charset="0"/>
                <a:cs typeface="Times New Roman" pitchFamily="18" charset="0"/>
              </a:rPr>
              <a:t>taurin</a:t>
            </a:r>
            <a:r>
              <a:rPr lang="sl-SI" sz="2400" dirty="0">
                <a:latin typeface="Times New Roman" pitchFamily="18" charset="0"/>
                <a:cs typeface="Times New Roman" pitchFamily="18" charset="0"/>
              </a:rPr>
              <a:t> in druge substance, ki naj bi stimulativno vplivale na naš centralni živčni sistem. Vsebujejo tudi velike količine sladkorja ali umetnih sladil, dodani so še vitamini in nekateri rastlinski izvlečki. </a:t>
            </a:r>
          </a:p>
        </p:txBody>
      </p:sp>
      <p:pic>
        <p:nvPicPr>
          <p:cNvPr id="4098"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4149080"/>
            <a:ext cx="3456384" cy="1877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Slika 4" descr="can-stock-photo_csp20505267.jpg"/>
          <p:cNvPicPr>
            <a:picLocks noChangeAspect="1"/>
          </p:cNvPicPr>
          <p:nvPr/>
        </p:nvPicPr>
        <p:blipFill>
          <a:blip r:embed="rId3" cstate="print"/>
          <a:stretch>
            <a:fillRect/>
          </a:stretch>
        </p:blipFill>
        <p:spPr>
          <a:xfrm>
            <a:off x="5796136" y="3933056"/>
            <a:ext cx="2021576" cy="222515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11560" y="260648"/>
            <a:ext cx="7467600" cy="652934"/>
          </a:xfrm>
        </p:spPr>
        <p:txBody>
          <a:bodyPr/>
          <a:lstStyle/>
          <a:p>
            <a:pPr algn="ctr"/>
            <a:r>
              <a:rPr lang="sl-SI" sz="3200" b="1" dirty="0">
                <a:solidFill>
                  <a:srgbClr val="FF0000"/>
                </a:solidFill>
                <a:latin typeface="Times New Roman" pitchFamily="18" charset="0"/>
                <a:cs typeface="Times New Roman" pitchFamily="18" charset="0"/>
              </a:rPr>
              <a:t>Energijske pijače</a:t>
            </a:r>
            <a:endParaRPr lang="sl-SI" dirty="0"/>
          </a:p>
        </p:txBody>
      </p:sp>
      <p:sp>
        <p:nvSpPr>
          <p:cNvPr id="3" name="Ograda vsebine 2"/>
          <p:cNvSpPr>
            <a:spLocks noGrp="1"/>
          </p:cNvSpPr>
          <p:nvPr>
            <p:ph sz="quarter" idx="1"/>
          </p:nvPr>
        </p:nvSpPr>
        <p:spPr>
          <a:xfrm>
            <a:off x="611560" y="1268760"/>
            <a:ext cx="7467600" cy="4873752"/>
          </a:xfrm>
        </p:spPr>
        <p:txBody>
          <a:bodyPr/>
          <a:lstStyle/>
          <a:p>
            <a:pPr>
              <a:buNone/>
            </a:pPr>
            <a:endParaRPr lang="sl-SI" dirty="0"/>
          </a:p>
          <a:p>
            <a:pPr algn="ctr">
              <a:buNone/>
            </a:pPr>
            <a:r>
              <a:rPr lang="sl-SI" dirty="0">
                <a:solidFill>
                  <a:srgbClr val="FF0000"/>
                </a:solidFill>
              </a:rPr>
              <a:t>Kofein</a:t>
            </a:r>
            <a:r>
              <a:rPr lang="sl-SI" dirty="0"/>
              <a:t>, ki pospešuje presnovo, poviša krvni pritisk in temperaturo ter zmanjša potrebo po spanju in hrani. Kofein prevara možgane, da ti mislijo, da niso utrujeni. </a:t>
            </a:r>
          </a:p>
          <a:p>
            <a:pPr>
              <a:buNone/>
            </a:pPr>
            <a:endParaRPr lang="sl-SI" dirty="0"/>
          </a:p>
          <a:p>
            <a:pPr>
              <a:buNone/>
            </a:pPr>
            <a:endParaRPr lang="sl-SI" dirty="0"/>
          </a:p>
          <a:p>
            <a:pPr>
              <a:buNone/>
            </a:pPr>
            <a:endParaRPr lang="sl-SI" dirty="0"/>
          </a:p>
          <a:p>
            <a:pPr>
              <a:buNone/>
            </a:pPr>
            <a:endParaRPr lang="sl-SI" dirty="0"/>
          </a:p>
          <a:p>
            <a:pPr>
              <a:buNone/>
            </a:pPr>
            <a:endParaRPr lang="sl-SI" dirty="0"/>
          </a:p>
          <a:p>
            <a:pPr>
              <a:buNone/>
            </a:pPr>
            <a:endParaRPr lang="sl-SI" dirty="0"/>
          </a:p>
        </p:txBody>
      </p:sp>
      <p:pic>
        <p:nvPicPr>
          <p:cNvPr id="4" name="Slika 3" descr="27943202-Kids-Fitness-Sports-Clip-art-Illustration--Stock-Vector.jpg"/>
          <p:cNvPicPr>
            <a:picLocks noChangeAspect="1"/>
          </p:cNvPicPr>
          <p:nvPr/>
        </p:nvPicPr>
        <p:blipFill>
          <a:blip r:embed="rId2" cstate="print"/>
          <a:stretch>
            <a:fillRect/>
          </a:stretch>
        </p:blipFill>
        <p:spPr>
          <a:xfrm>
            <a:off x="4644008" y="3645024"/>
            <a:ext cx="2989312" cy="2853643"/>
          </a:xfrm>
          <a:prstGeom prst="rect">
            <a:avLst/>
          </a:prstGeom>
        </p:spPr>
      </p:pic>
      <p:pic>
        <p:nvPicPr>
          <p:cNvPr id="5" name="Slika 4" descr="1413303707086_Image_galleryImage_Can_of_Red_Bull_Energy_Dr.JPG"/>
          <p:cNvPicPr>
            <a:picLocks noChangeAspect="1"/>
          </p:cNvPicPr>
          <p:nvPr/>
        </p:nvPicPr>
        <p:blipFill>
          <a:blip r:embed="rId3" cstate="print"/>
          <a:stretch>
            <a:fillRect/>
          </a:stretch>
        </p:blipFill>
        <p:spPr>
          <a:xfrm flipH="1">
            <a:off x="539552" y="3356992"/>
            <a:ext cx="1817321" cy="321297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755576" y="404664"/>
            <a:ext cx="7467600" cy="652934"/>
          </a:xfrm>
        </p:spPr>
        <p:txBody>
          <a:bodyPr/>
          <a:lstStyle/>
          <a:p>
            <a:pPr algn="ctr"/>
            <a:r>
              <a:rPr lang="sl-SI" dirty="0"/>
              <a:t>Trditve o energijskih pijačah</a:t>
            </a:r>
          </a:p>
        </p:txBody>
      </p:sp>
      <p:graphicFrame>
        <p:nvGraphicFramePr>
          <p:cNvPr id="10" name="Ograda vsebine 9"/>
          <p:cNvGraphicFramePr>
            <a:graphicFrameLocks noGrp="1"/>
          </p:cNvGraphicFramePr>
          <p:nvPr>
            <p:ph sz="quarter" idx="1"/>
            <p:extLst>
              <p:ext uri="{D42A27DB-BD31-4B8C-83A1-F6EECF244321}">
                <p14:modId xmlns:p14="http://schemas.microsoft.com/office/powerpoint/2010/main" val="3020033555"/>
              </p:ext>
            </p:extLst>
          </p:nvPr>
        </p:nvGraphicFramePr>
        <p:xfrm>
          <a:off x="426368" y="1268760"/>
          <a:ext cx="8291264" cy="3661048"/>
        </p:xfrm>
        <a:graphic>
          <a:graphicData uri="http://schemas.openxmlformats.org/drawingml/2006/table">
            <a:tbl>
              <a:tblPr firstRow="1" bandRow="1">
                <a:tableStyleId>{5C22544A-7EE6-4342-B048-85BDC9FD1C3A}</a:tableStyleId>
              </a:tblPr>
              <a:tblGrid>
                <a:gridCol w="658416">
                  <a:extLst>
                    <a:ext uri="{9D8B030D-6E8A-4147-A177-3AD203B41FA5}">
                      <a16:colId xmlns:a16="http://schemas.microsoft.com/office/drawing/2014/main" val="20000"/>
                    </a:ext>
                  </a:extLst>
                </a:gridCol>
                <a:gridCol w="5760640">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tblGrid>
              <a:tr h="460648">
                <a:tc>
                  <a:txBody>
                    <a:bodyPr/>
                    <a:lstStyle/>
                    <a:p>
                      <a:endParaRPr lang="sl-SI" dirty="0"/>
                    </a:p>
                  </a:txBody>
                  <a:tcPr/>
                </a:tc>
                <a:tc>
                  <a:txBody>
                    <a:bodyPr/>
                    <a:lstStyle/>
                    <a:p>
                      <a:endParaRPr lang="sl-SI"/>
                    </a:p>
                  </a:txBody>
                  <a:tcPr/>
                </a:tc>
                <a:tc>
                  <a:txBody>
                    <a:bodyPr/>
                    <a:lstStyle/>
                    <a:p>
                      <a:r>
                        <a:rPr lang="sl-SI" sz="1500" dirty="0">
                          <a:latin typeface="Times New Roman" pitchFamily="18" charset="0"/>
                          <a:cs typeface="Times New Roman" pitchFamily="18" charset="0"/>
                        </a:rPr>
                        <a:t>DRŽI</a:t>
                      </a:r>
                    </a:p>
                  </a:txBody>
                  <a:tcPr/>
                </a:tc>
                <a:tc>
                  <a:txBody>
                    <a:bodyPr/>
                    <a:lstStyle/>
                    <a:p>
                      <a:r>
                        <a:rPr lang="sl-SI" sz="1500" u="sng" dirty="0">
                          <a:latin typeface="Times New Roman" pitchFamily="18" charset="0"/>
                          <a:cs typeface="Times New Roman" pitchFamily="18" charset="0"/>
                        </a:rPr>
                        <a:t>NE</a:t>
                      </a:r>
                      <a:r>
                        <a:rPr lang="sl-SI" sz="1500" dirty="0">
                          <a:latin typeface="Times New Roman" pitchFamily="18" charset="0"/>
                          <a:cs typeface="Times New Roman" pitchFamily="18" charset="0"/>
                        </a:rPr>
                        <a:t> DRŽI</a:t>
                      </a:r>
                    </a:p>
                  </a:txBody>
                  <a:tcPr/>
                </a:tc>
                <a:extLst>
                  <a:ext uri="{0D108BD9-81ED-4DB2-BD59-A6C34878D82A}">
                    <a16:rowId xmlns:a16="http://schemas.microsoft.com/office/drawing/2014/main" val="10000"/>
                  </a:ext>
                </a:extLst>
              </a:tr>
              <a:tr h="460817">
                <a:tc>
                  <a:txBody>
                    <a:bodyPr/>
                    <a:lstStyle/>
                    <a:p>
                      <a:r>
                        <a:rPr lang="sl-SI" dirty="0">
                          <a:latin typeface="Times New Roman" pitchFamily="18" charset="0"/>
                          <a:cs typeface="Times New Roman" pitchFamily="18" charset="0"/>
                        </a:rPr>
                        <a:t>1.</a:t>
                      </a:r>
                    </a:p>
                  </a:txBody>
                  <a:tcPr/>
                </a:tc>
                <a:tc>
                  <a:txBody>
                    <a:bodyPr/>
                    <a:lstStyle/>
                    <a:p>
                      <a:r>
                        <a:rPr lang="sl-SI" dirty="0">
                          <a:latin typeface="Times New Roman" pitchFamily="18" charset="0"/>
                          <a:cs typeface="Times New Roman" pitchFamily="18" charset="0"/>
                        </a:rPr>
                        <a:t>Pitje</a:t>
                      </a:r>
                      <a:r>
                        <a:rPr lang="sl-SI" baseline="0" dirty="0">
                          <a:latin typeface="Times New Roman" pitchFamily="18" charset="0"/>
                          <a:cs typeface="Times New Roman" pitchFamily="18" charset="0"/>
                        </a:rPr>
                        <a:t> energijskih pijač je zame zdravo, ker mi dajo energijo, da se lažje učim.</a:t>
                      </a:r>
                      <a:endParaRPr lang="sl-SI" dirty="0">
                        <a:latin typeface="Times New Roman" pitchFamily="18" charset="0"/>
                        <a:cs typeface="Times New Roman" pitchFamily="18" charset="0"/>
                      </a:endParaRPr>
                    </a:p>
                  </a:txBody>
                  <a:tcPr/>
                </a:tc>
                <a:tc>
                  <a:txBody>
                    <a:bodyPr/>
                    <a:lstStyle/>
                    <a:p>
                      <a:endParaRPr lang="sl-SI" dirty="0"/>
                    </a:p>
                  </a:txBody>
                  <a:tcPr/>
                </a:tc>
                <a:tc>
                  <a:txBody>
                    <a:bodyPr/>
                    <a:lstStyle/>
                    <a:p>
                      <a:endParaRPr lang="sl-SI"/>
                    </a:p>
                  </a:txBody>
                  <a:tcPr/>
                </a:tc>
                <a:extLst>
                  <a:ext uri="{0D108BD9-81ED-4DB2-BD59-A6C34878D82A}">
                    <a16:rowId xmlns:a16="http://schemas.microsoft.com/office/drawing/2014/main" val="10001"/>
                  </a:ext>
                </a:extLst>
              </a:tr>
              <a:tr h="460817">
                <a:tc>
                  <a:txBody>
                    <a:bodyPr/>
                    <a:lstStyle/>
                    <a:p>
                      <a:r>
                        <a:rPr lang="sl-SI" dirty="0">
                          <a:latin typeface="Times New Roman" pitchFamily="18" charset="0"/>
                          <a:cs typeface="Times New Roman" pitchFamily="18" charset="0"/>
                        </a:rPr>
                        <a:t>2.</a:t>
                      </a:r>
                    </a:p>
                  </a:txBody>
                  <a:tcPr/>
                </a:tc>
                <a:tc>
                  <a:txBody>
                    <a:bodyPr/>
                    <a:lstStyle/>
                    <a:p>
                      <a:r>
                        <a:rPr lang="sl-SI" dirty="0">
                          <a:latin typeface="Times New Roman" pitchFamily="18" charset="0"/>
                          <a:cs typeface="Times New Roman" pitchFamily="18" charset="0"/>
                        </a:rPr>
                        <a:t>Ob večjih telesnih naporih, npr.</a:t>
                      </a:r>
                      <a:r>
                        <a:rPr lang="sl-SI" baseline="0" dirty="0">
                          <a:latin typeface="Times New Roman" pitchFamily="18" charset="0"/>
                          <a:cs typeface="Times New Roman" pitchFamily="18" charset="0"/>
                        </a:rPr>
                        <a:t> športnih aktivnostih, je primerno, da pijemo energijske pijače. </a:t>
                      </a:r>
                      <a:endParaRPr lang="sl-SI" dirty="0">
                        <a:latin typeface="Times New Roman" pitchFamily="18" charset="0"/>
                        <a:cs typeface="Times New Roman" pitchFamily="18" charset="0"/>
                      </a:endParaRPr>
                    </a:p>
                  </a:txBody>
                  <a:tcPr/>
                </a:tc>
                <a:tc>
                  <a:txBody>
                    <a:bodyPr/>
                    <a:lstStyle/>
                    <a:p>
                      <a:endParaRPr lang="sl-SI"/>
                    </a:p>
                  </a:txBody>
                  <a:tcPr/>
                </a:tc>
                <a:tc>
                  <a:txBody>
                    <a:bodyPr/>
                    <a:lstStyle/>
                    <a:p>
                      <a:endParaRPr lang="sl-SI"/>
                    </a:p>
                  </a:txBody>
                  <a:tcPr/>
                </a:tc>
                <a:extLst>
                  <a:ext uri="{0D108BD9-81ED-4DB2-BD59-A6C34878D82A}">
                    <a16:rowId xmlns:a16="http://schemas.microsoft.com/office/drawing/2014/main" val="10002"/>
                  </a:ext>
                </a:extLst>
              </a:tr>
              <a:tr h="460817">
                <a:tc>
                  <a:txBody>
                    <a:bodyPr/>
                    <a:lstStyle/>
                    <a:p>
                      <a:r>
                        <a:rPr lang="sl-SI" dirty="0">
                          <a:latin typeface="Times New Roman" pitchFamily="18" charset="0"/>
                          <a:cs typeface="Times New Roman" pitchFamily="18" charset="0"/>
                        </a:rPr>
                        <a:t>3.</a:t>
                      </a:r>
                    </a:p>
                  </a:txBody>
                  <a:tcPr/>
                </a:tc>
                <a:tc>
                  <a:txBody>
                    <a:bodyPr/>
                    <a:lstStyle/>
                    <a:p>
                      <a:r>
                        <a:rPr lang="sl-SI" dirty="0">
                          <a:latin typeface="Times New Roman" pitchFamily="18" charset="0"/>
                          <a:cs typeface="Times New Roman" pitchFamily="18" charset="0"/>
                        </a:rPr>
                        <a:t>Zdravniki pitje energijskih</a:t>
                      </a:r>
                      <a:r>
                        <a:rPr lang="sl-SI" baseline="0" dirty="0">
                          <a:latin typeface="Times New Roman" pitchFamily="18" charset="0"/>
                          <a:cs typeface="Times New Roman" pitchFamily="18" charset="0"/>
                        </a:rPr>
                        <a:t> pijač priporočajo osebam s povišanim krvnim tlakom.</a:t>
                      </a:r>
                      <a:endParaRPr lang="sl-SI" dirty="0">
                        <a:latin typeface="Times New Roman" pitchFamily="18" charset="0"/>
                        <a:cs typeface="Times New Roman" pitchFamily="18" charset="0"/>
                      </a:endParaRPr>
                    </a:p>
                  </a:txBody>
                  <a:tcPr/>
                </a:tc>
                <a:tc>
                  <a:txBody>
                    <a:bodyPr/>
                    <a:lstStyle/>
                    <a:p>
                      <a:endParaRPr lang="sl-SI"/>
                    </a:p>
                  </a:txBody>
                  <a:tcPr/>
                </a:tc>
                <a:tc>
                  <a:txBody>
                    <a:bodyPr/>
                    <a:lstStyle/>
                    <a:p>
                      <a:endParaRPr lang="sl-SI"/>
                    </a:p>
                  </a:txBody>
                  <a:tcPr/>
                </a:tc>
                <a:extLst>
                  <a:ext uri="{0D108BD9-81ED-4DB2-BD59-A6C34878D82A}">
                    <a16:rowId xmlns:a16="http://schemas.microsoft.com/office/drawing/2014/main" val="10003"/>
                  </a:ext>
                </a:extLst>
              </a:tr>
              <a:tr h="460817">
                <a:tc>
                  <a:txBody>
                    <a:bodyPr/>
                    <a:lstStyle/>
                    <a:p>
                      <a:r>
                        <a:rPr lang="sl-SI" dirty="0">
                          <a:latin typeface="Times New Roman" pitchFamily="18" charset="0"/>
                          <a:cs typeface="Times New Roman" pitchFamily="18" charset="0"/>
                        </a:rPr>
                        <a:t>4.</a:t>
                      </a:r>
                    </a:p>
                  </a:txBody>
                  <a:tcPr/>
                </a:tc>
                <a:tc>
                  <a:txBody>
                    <a:bodyPr/>
                    <a:lstStyle/>
                    <a:p>
                      <a:r>
                        <a:rPr lang="sl-SI" dirty="0">
                          <a:latin typeface="Times New Roman" pitchFamily="18" charset="0"/>
                          <a:cs typeface="Times New Roman" pitchFamily="18" charset="0"/>
                        </a:rPr>
                        <a:t>Za moje telo je za potešitev žeje najboljša navadna voda iz pipe ter sadni in zelenjavni sokovi brez dodanega sladkorja.</a:t>
                      </a:r>
                    </a:p>
                  </a:txBody>
                  <a:tcPr/>
                </a:tc>
                <a:tc>
                  <a:txBody>
                    <a:bodyPr/>
                    <a:lstStyle/>
                    <a:p>
                      <a:endParaRPr lang="sl-SI"/>
                    </a:p>
                  </a:txBody>
                  <a:tcPr/>
                </a:tc>
                <a:tc>
                  <a:txBody>
                    <a:bodyPr/>
                    <a:lstStyle/>
                    <a:p>
                      <a:endParaRPr lang="sl-SI"/>
                    </a:p>
                  </a:txBody>
                  <a:tcPr/>
                </a:tc>
                <a:extLst>
                  <a:ext uri="{0D108BD9-81ED-4DB2-BD59-A6C34878D82A}">
                    <a16:rowId xmlns:a16="http://schemas.microsoft.com/office/drawing/2014/main" val="10004"/>
                  </a:ext>
                </a:extLst>
              </a:tr>
              <a:tr h="460817">
                <a:tc>
                  <a:txBody>
                    <a:bodyPr/>
                    <a:lstStyle/>
                    <a:p>
                      <a:r>
                        <a:rPr lang="sl-SI" dirty="0">
                          <a:latin typeface="Times New Roman" pitchFamily="18" charset="0"/>
                          <a:cs typeface="Times New Roman" pitchFamily="18" charset="0"/>
                        </a:rPr>
                        <a:t>5.</a:t>
                      </a:r>
                    </a:p>
                  </a:txBody>
                  <a:tcPr/>
                </a:tc>
                <a:tc>
                  <a:txBody>
                    <a:bodyPr/>
                    <a:lstStyle/>
                    <a:p>
                      <a:r>
                        <a:rPr lang="sl-SI" dirty="0">
                          <a:latin typeface="Times New Roman" pitchFamily="18" charset="0"/>
                          <a:cs typeface="Times New Roman" pitchFamily="18" charset="0"/>
                        </a:rPr>
                        <a:t>Če sem v stresu, je najboljše, da popijem energijsko pijačo in se bom počutil/a bolje. </a:t>
                      </a:r>
                    </a:p>
                  </a:txBody>
                  <a:tcPr/>
                </a:tc>
                <a:tc>
                  <a:txBody>
                    <a:bodyPr/>
                    <a:lstStyle/>
                    <a:p>
                      <a:endParaRPr lang="sl-SI"/>
                    </a:p>
                  </a:txBody>
                  <a:tcPr/>
                </a:tc>
                <a:tc>
                  <a:txBody>
                    <a:bodyPr/>
                    <a:lstStyle/>
                    <a:p>
                      <a:endParaRPr lang="sl-SI" dirty="0"/>
                    </a:p>
                  </a:txBody>
                  <a:tcPr/>
                </a:tc>
                <a:extLst>
                  <a:ext uri="{0D108BD9-81ED-4DB2-BD59-A6C34878D82A}">
                    <a16:rowId xmlns:a16="http://schemas.microsoft.com/office/drawing/2014/main" val="10005"/>
                  </a:ext>
                </a:extLst>
              </a:tr>
            </a:tbl>
          </a:graphicData>
        </a:graphic>
      </p:graphicFrame>
      <p:sp>
        <p:nvSpPr>
          <p:cNvPr id="3" name="PoljeZBesedilom 2">
            <a:extLst>
              <a:ext uri="{FF2B5EF4-FFF2-40B4-BE49-F238E27FC236}">
                <a16:creationId xmlns:a16="http://schemas.microsoft.com/office/drawing/2014/main" id="{683B7D91-970D-4611-ADF7-4274322110E5}"/>
              </a:ext>
            </a:extLst>
          </p:cNvPr>
          <p:cNvSpPr txBox="1"/>
          <p:nvPr/>
        </p:nvSpPr>
        <p:spPr>
          <a:xfrm>
            <a:off x="827584" y="5373216"/>
            <a:ext cx="6048672" cy="369332"/>
          </a:xfrm>
          <a:prstGeom prst="rect">
            <a:avLst/>
          </a:prstGeom>
          <a:noFill/>
        </p:spPr>
        <p:txBody>
          <a:bodyPr wrap="square" rtlCol="0">
            <a:spAutoFit/>
          </a:bodyPr>
          <a:lstStyle/>
          <a:p>
            <a:r>
              <a:rPr lang="sl-SI" dirty="0">
                <a:solidFill>
                  <a:srgbClr val="FF0000"/>
                </a:solidFill>
              </a:rPr>
              <a:t>Označi drži ali ne drži </a:t>
            </a:r>
            <a:r>
              <a:rPr lang="sl-SI" dirty="0">
                <a:solidFill>
                  <a:srgbClr val="FF0000"/>
                </a:solidFill>
                <a:sym typeface="Wingdings" panose="05000000000000000000" pitchFamily="2" charset="2"/>
              </a:rPr>
              <a:t> </a:t>
            </a:r>
            <a:endParaRPr lang="sl-SI" dirty="0">
              <a:solidFill>
                <a:srgbClr val="FF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slov 1"/>
          <p:cNvSpPr>
            <a:spLocks noGrp="1"/>
          </p:cNvSpPr>
          <p:nvPr>
            <p:ph type="title"/>
          </p:nvPr>
        </p:nvSpPr>
        <p:spPr>
          <a:xfrm>
            <a:off x="683568" y="260648"/>
            <a:ext cx="7467600" cy="724942"/>
          </a:xfrm>
        </p:spPr>
        <p:txBody>
          <a:bodyPr>
            <a:normAutofit/>
          </a:bodyPr>
          <a:lstStyle/>
          <a:p>
            <a:pPr algn="ctr"/>
            <a:r>
              <a:rPr lang="sl-SI" sz="3500" b="1" dirty="0">
                <a:solidFill>
                  <a:srgbClr val="FF0000"/>
                </a:solidFill>
                <a:latin typeface="Times New Roman" pitchFamily="18" charset="0"/>
                <a:cs typeface="Times New Roman" pitchFamily="18" charset="0"/>
              </a:rPr>
              <a:t>HLAPILA</a:t>
            </a:r>
          </a:p>
        </p:txBody>
      </p:sp>
      <p:sp>
        <p:nvSpPr>
          <p:cNvPr id="3" name="Ograda vsebine 2"/>
          <p:cNvSpPr>
            <a:spLocks noGrp="1"/>
          </p:cNvSpPr>
          <p:nvPr>
            <p:ph sz="quarter" idx="1"/>
          </p:nvPr>
        </p:nvSpPr>
        <p:spPr>
          <a:xfrm>
            <a:off x="827584" y="1196752"/>
            <a:ext cx="7467600" cy="4873752"/>
          </a:xfrm>
        </p:spPr>
        <p:txBody>
          <a:bodyPr>
            <a:normAutofit fontScale="85000" lnSpcReduction="10000"/>
          </a:bodyPr>
          <a:lstStyle/>
          <a:p>
            <a:endParaRPr lang="sl-SI" dirty="0"/>
          </a:p>
          <a:p>
            <a:pPr marL="0" indent="0" algn="ctr">
              <a:buNone/>
            </a:pPr>
            <a:r>
              <a:rPr lang="sl-SI" dirty="0">
                <a:latin typeface="Times New Roman" pitchFamily="18" charset="0"/>
                <a:cs typeface="Times New Roman" pitchFamily="18" charset="0"/>
              </a:rPr>
              <a:t>Med </a:t>
            </a:r>
            <a:r>
              <a:rPr lang="sl-SI" dirty="0" err="1">
                <a:latin typeface="Times New Roman" pitchFamily="18" charset="0"/>
                <a:cs typeface="Times New Roman" pitchFamily="18" charset="0"/>
              </a:rPr>
              <a:t>hlapila</a:t>
            </a:r>
            <a:r>
              <a:rPr lang="sl-SI" dirty="0">
                <a:latin typeface="Times New Roman" pitchFamily="18" charset="0"/>
                <a:cs typeface="Times New Roman" pitchFamily="18" charset="0"/>
              </a:rPr>
              <a:t> prištevamo pline in topila v lepilih, barvilih, lakih, razredčilih ali bencinu.</a:t>
            </a:r>
          </a:p>
          <a:p>
            <a:endParaRPr lang="sl-SI" dirty="0">
              <a:latin typeface="Times New Roman" pitchFamily="18" charset="0"/>
              <a:cs typeface="Times New Roman" pitchFamily="18" charset="0"/>
            </a:endParaRPr>
          </a:p>
          <a:p>
            <a:r>
              <a:rPr lang="sl-SI" dirty="0">
                <a:latin typeface="Times New Roman" pitchFamily="18" charset="0"/>
                <a:cs typeface="Times New Roman" pitchFamily="18" charset="0"/>
              </a:rPr>
              <a:t> </a:t>
            </a:r>
            <a:r>
              <a:rPr lang="sl-SI" dirty="0">
                <a:solidFill>
                  <a:srgbClr val="FF0000"/>
                </a:solidFill>
                <a:latin typeface="Times New Roman" pitchFamily="18" charset="0"/>
                <a:cs typeface="Times New Roman" pitchFamily="18" charset="0"/>
              </a:rPr>
              <a:t>Kratkoročni učinki </a:t>
            </a:r>
            <a:r>
              <a:rPr lang="sl-SI" dirty="0">
                <a:latin typeface="Times New Roman" pitchFamily="18" charset="0"/>
                <a:cs typeface="Times New Roman" pitchFamily="18" charset="0"/>
              </a:rPr>
              <a:t>Povzročajo učinke, podobne zastrupitvi z alkoholom. Značilen je upočasnjen reakcijski čas in koordinacija, motnje zaznavanja in halucinacije, zmedenost, nerazumljiv govor, vrtoglavica, neosnovano hihitanje, izcedek iz nosu, rdeče veznice, steklen pogled, zaspanost, neredno bitje srca, bruhanje, glavobol, zmanjšanje kisika v obtočilih in možganih … </a:t>
            </a:r>
          </a:p>
          <a:p>
            <a:endParaRPr lang="sl-SI" dirty="0">
              <a:latin typeface="Times New Roman" pitchFamily="18" charset="0"/>
              <a:cs typeface="Times New Roman" pitchFamily="18" charset="0"/>
            </a:endParaRPr>
          </a:p>
          <a:p>
            <a:r>
              <a:rPr lang="sl-SI" dirty="0">
                <a:solidFill>
                  <a:srgbClr val="FF0000"/>
                </a:solidFill>
                <a:latin typeface="Times New Roman" pitchFamily="18" charset="0"/>
                <a:cs typeface="Times New Roman" pitchFamily="18" charset="0"/>
              </a:rPr>
              <a:t>Dolgoročni učinki </a:t>
            </a:r>
            <a:r>
              <a:rPr lang="sl-SI" dirty="0">
                <a:latin typeface="Times New Roman" pitchFamily="18" charset="0"/>
                <a:cs typeface="Times New Roman" pitchFamily="18" charset="0"/>
              </a:rPr>
              <a:t>Lahko poškodujejo možgane, živce, ledvica, jetra, kostni mozeg in želodec. Lahko se pojavi slabovidnost, zmanjšanje pljučne funkcije, mišični </a:t>
            </a:r>
            <a:r>
              <a:rPr lang="sl-SI" dirty="0" err="1">
                <a:latin typeface="Times New Roman" pitchFamily="18" charset="0"/>
                <a:cs typeface="Times New Roman" pitchFamily="18" charset="0"/>
              </a:rPr>
              <a:t>tremor</a:t>
            </a:r>
            <a:r>
              <a:rPr lang="sl-SI" dirty="0">
                <a:latin typeface="Times New Roman" pitchFamily="18" charset="0"/>
                <a:cs typeface="Times New Roman" pitchFamily="18" charset="0"/>
              </a:rPr>
              <a:t> (tresenje), izguba sluha, izguba spomina, težave pri govoru … Smrt zaradi odpovedi srca, zadušitve in nesreč, zlasti pri prvem eksperimentiranju, ni redka.</a:t>
            </a:r>
          </a:p>
        </p:txBody>
      </p:sp>
      <p:pic>
        <p:nvPicPr>
          <p:cNvPr id="4" name="Slika 3" descr="glue-stick-clip-art-w4pvexx.png"/>
          <p:cNvPicPr>
            <a:picLocks noChangeAspect="1"/>
          </p:cNvPicPr>
          <p:nvPr/>
        </p:nvPicPr>
        <p:blipFill>
          <a:blip r:embed="rId2" cstate="print"/>
          <a:stretch>
            <a:fillRect/>
          </a:stretch>
        </p:blipFill>
        <p:spPr>
          <a:xfrm>
            <a:off x="323528" y="260648"/>
            <a:ext cx="1080120" cy="1080120"/>
          </a:xfrm>
          <a:prstGeom prst="rect">
            <a:avLst/>
          </a:prstGeom>
        </p:spPr>
      </p:pic>
      <p:pic>
        <p:nvPicPr>
          <p:cNvPr id="5" name="Slika 4" descr="61706843.jpg"/>
          <p:cNvPicPr>
            <a:picLocks noChangeAspect="1"/>
          </p:cNvPicPr>
          <p:nvPr/>
        </p:nvPicPr>
        <p:blipFill>
          <a:blip r:embed="rId3" cstate="print"/>
          <a:stretch>
            <a:fillRect/>
          </a:stretch>
        </p:blipFill>
        <p:spPr>
          <a:xfrm>
            <a:off x="6588224" y="260648"/>
            <a:ext cx="1828800" cy="1219200"/>
          </a:xfrm>
          <a:prstGeom prst="rect">
            <a:avLst/>
          </a:prstGeom>
        </p:spPr>
      </p:pic>
    </p:spTree>
    <p:extLst>
      <p:ext uri="{BB962C8B-B14F-4D97-AF65-F5344CB8AC3E}">
        <p14:creationId xmlns:p14="http://schemas.microsoft.com/office/powerpoint/2010/main" val="1710761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755576" y="404664"/>
            <a:ext cx="7467600" cy="652934"/>
          </a:xfrm>
        </p:spPr>
        <p:txBody>
          <a:bodyPr>
            <a:normAutofit/>
          </a:bodyPr>
          <a:lstStyle/>
          <a:p>
            <a:pPr algn="ctr"/>
            <a:r>
              <a:rPr lang="sl-SI" sz="3500" dirty="0">
                <a:solidFill>
                  <a:srgbClr val="FF0000"/>
                </a:solidFill>
                <a:latin typeface="Times New Roman" pitchFamily="18" charset="0"/>
                <a:cs typeface="Times New Roman" pitchFamily="18" charset="0"/>
              </a:rPr>
              <a:t>HLAPILA</a:t>
            </a:r>
          </a:p>
        </p:txBody>
      </p:sp>
      <p:sp>
        <p:nvSpPr>
          <p:cNvPr id="3" name="Ograda vsebine 2"/>
          <p:cNvSpPr>
            <a:spLocks noGrp="1"/>
          </p:cNvSpPr>
          <p:nvPr>
            <p:ph sz="quarter" idx="1"/>
          </p:nvPr>
        </p:nvSpPr>
        <p:spPr>
          <a:xfrm>
            <a:off x="827584" y="1268760"/>
            <a:ext cx="7467600" cy="4873752"/>
          </a:xfrm>
        </p:spPr>
        <p:txBody>
          <a:bodyPr/>
          <a:lstStyle/>
          <a:p>
            <a:pPr algn="ctr">
              <a:buNone/>
            </a:pPr>
            <a:r>
              <a:rPr lang="sl-SI" dirty="0">
                <a:latin typeface="Times New Roman" pitchFamily="18" charset="0"/>
                <a:cs typeface="Times New Roman" pitchFamily="18" charset="0"/>
              </a:rPr>
              <a:t>Naše celice v telesu potrebujejo kisik za osnovno delovanje. Vdihovanje raznih </a:t>
            </a:r>
            <a:r>
              <a:rPr lang="sl-SI" dirty="0" err="1">
                <a:latin typeface="Times New Roman" pitchFamily="18" charset="0"/>
                <a:cs typeface="Times New Roman" pitchFamily="18" charset="0"/>
              </a:rPr>
              <a:t>hlapil</a:t>
            </a:r>
            <a:r>
              <a:rPr lang="sl-SI" dirty="0">
                <a:latin typeface="Times New Roman" pitchFamily="18" charset="0"/>
                <a:cs typeface="Times New Roman" pitchFamily="18" charset="0"/>
              </a:rPr>
              <a:t> med drugim povzroča pomanjkanje kisika v telesu. Zato je pomembno, da pazimo na kakovost zraka, ki ga vdihnemo ter na zdravje našega dihalnega sistema. </a:t>
            </a:r>
          </a:p>
        </p:txBody>
      </p:sp>
      <p:pic>
        <p:nvPicPr>
          <p:cNvPr id="4" name="Slika 3" descr="58.jpg"/>
          <p:cNvPicPr>
            <a:picLocks noChangeAspect="1"/>
          </p:cNvPicPr>
          <p:nvPr/>
        </p:nvPicPr>
        <p:blipFill>
          <a:blip r:embed="rId2" cstate="print"/>
          <a:stretch>
            <a:fillRect/>
          </a:stretch>
        </p:blipFill>
        <p:spPr>
          <a:xfrm>
            <a:off x="971600" y="4221088"/>
            <a:ext cx="2638425" cy="1733550"/>
          </a:xfrm>
          <a:prstGeom prst="rect">
            <a:avLst/>
          </a:prstGeom>
        </p:spPr>
      </p:pic>
      <p:pic>
        <p:nvPicPr>
          <p:cNvPr id="5" name="Slika 4" descr="d9203b62a071d8b51f67371f4b197776.jpg"/>
          <p:cNvPicPr>
            <a:picLocks noChangeAspect="1"/>
          </p:cNvPicPr>
          <p:nvPr/>
        </p:nvPicPr>
        <p:blipFill>
          <a:blip r:embed="rId3" cstate="print"/>
          <a:stretch>
            <a:fillRect/>
          </a:stretch>
        </p:blipFill>
        <p:spPr>
          <a:xfrm>
            <a:off x="5508104" y="3573016"/>
            <a:ext cx="2247900" cy="22479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slov 1"/>
          <p:cNvSpPr>
            <a:spLocks noGrp="1"/>
          </p:cNvSpPr>
          <p:nvPr>
            <p:ph type="title"/>
          </p:nvPr>
        </p:nvSpPr>
        <p:spPr>
          <a:xfrm>
            <a:off x="827584" y="332656"/>
            <a:ext cx="7467600" cy="652934"/>
          </a:xfrm>
        </p:spPr>
        <p:txBody>
          <a:bodyPr>
            <a:normAutofit/>
          </a:bodyPr>
          <a:lstStyle/>
          <a:p>
            <a:pPr algn="ctr"/>
            <a:r>
              <a:rPr lang="sl-SI" sz="3500" dirty="0">
                <a:solidFill>
                  <a:srgbClr val="FF0000"/>
                </a:solidFill>
                <a:latin typeface="Times New Roman" pitchFamily="18" charset="0"/>
                <a:cs typeface="Times New Roman" pitchFamily="18" charset="0"/>
              </a:rPr>
              <a:t>Računalnik, televizija, mobitel? </a:t>
            </a:r>
          </a:p>
        </p:txBody>
      </p:sp>
      <p:pic>
        <p:nvPicPr>
          <p:cNvPr id="3074"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1412776"/>
            <a:ext cx="2380098" cy="2311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PoljeZBesedilom 3"/>
          <p:cNvSpPr txBox="1"/>
          <p:nvPr/>
        </p:nvSpPr>
        <p:spPr>
          <a:xfrm>
            <a:off x="539552" y="2060848"/>
            <a:ext cx="5112568" cy="2862322"/>
          </a:xfrm>
          <a:prstGeom prst="rect">
            <a:avLst/>
          </a:prstGeom>
          <a:noFill/>
        </p:spPr>
        <p:txBody>
          <a:bodyPr wrap="square" rtlCol="0">
            <a:spAutoFit/>
          </a:bodyPr>
          <a:lstStyle/>
          <a:p>
            <a:r>
              <a:rPr lang="sl-SI" sz="2000" dirty="0">
                <a:latin typeface="Times New Roman" pitchFamily="18" charset="0"/>
                <a:cs typeface="Times New Roman" pitchFamily="18" charset="0"/>
              </a:rPr>
              <a:t>…so mediji, ki so v vsakdanjem življenju prisotni na vsakem koraku. Prekomerna uporaba lahko vodi v zasvojenost. Če na internetu, na </a:t>
            </a:r>
            <a:r>
              <a:rPr lang="sl-SI" sz="2000" dirty="0" err="1">
                <a:latin typeface="Times New Roman" pitchFamily="18" charset="0"/>
                <a:cs typeface="Times New Roman" pitchFamily="18" charset="0"/>
              </a:rPr>
              <a:t>mobilniku</a:t>
            </a:r>
            <a:r>
              <a:rPr lang="sl-SI" sz="2000" dirty="0">
                <a:latin typeface="Times New Roman" pitchFamily="18" charset="0"/>
                <a:cs typeface="Times New Roman" pitchFamily="18" charset="0"/>
              </a:rPr>
              <a:t> ali ob igranju računalniških igric preživiš veliko časa, zaradi česar ti je padel uspeh v šoli, se počutiš utrujen in te boli hrbet ali pečejo oči ali pa nimaš več časa za druženje in igro s prijatelji….pomisli, ali si mogoče zasvojen s tehnologijo??</a:t>
            </a:r>
          </a:p>
        </p:txBody>
      </p:sp>
      <p:pic>
        <p:nvPicPr>
          <p:cNvPr id="5" name="Slika 4" descr="pT7BAGkT9.png"/>
          <p:cNvPicPr>
            <a:picLocks noChangeAspect="1"/>
          </p:cNvPicPr>
          <p:nvPr/>
        </p:nvPicPr>
        <p:blipFill>
          <a:blip r:embed="rId3" cstate="print"/>
          <a:stretch>
            <a:fillRect/>
          </a:stretch>
        </p:blipFill>
        <p:spPr>
          <a:xfrm>
            <a:off x="4499992" y="4221088"/>
            <a:ext cx="2636912" cy="2636912"/>
          </a:xfrm>
          <a:prstGeom prst="rect">
            <a:avLst/>
          </a:prstGeom>
        </p:spPr>
      </p:pic>
      <p:pic>
        <p:nvPicPr>
          <p:cNvPr id="6" name="Slika 5" descr="person-watching-tv-clipart-person-watching-tv-clipart-3jvLMJ-clipart.jpg"/>
          <p:cNvPicPr>
            <a:picLocks noChangeAspect="1"/>
          </p:cNvPicPr>
          <p:nvPr/>
        </p:nvPicPr>
        <p:blipFill>
          <a:blip r:embed="rId4" cstate="print"/>
          <a:stretch>
            <a:fillRect/>
          </a:stretch>
        </p:blipFill>
        <p:spPr>
          <a:xfrm>
            <a:off x="827584" y="4941168"/>
            <a:ext cx="1777380" cy="1647039"/>
          </a:xfrm>
          <a:prstGeom prst="rect">
            <a:avLst/>
          </a:prstGeom>
        </p:spPr>
      </p:pic>
    </p:spTree>
    <p:extLst>
      <p:ext uri="{BB962C8B-B14F-4D97-AF65-F5344CB8AC3E}">
        <p14:creationId xmlns:p14="http://schemas.microsoft.com/office/powerpoint/2010/main" val="1731937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slov 1"/>
          <p:cNvSpPr>
            <a:spLocks noGrp="1"/>
          </p:cNvSpPr>
          <p:nvPr>
            <p:ph type="title"/>
          </p:nvPr>
        </p:nvSpPr>
        <p:spPr>
          <a:xfrm>
            <a:off x="724753" y="291470"/>
            <a:ext cx="7467600" cy="782960"/>
          </a:xfrm>
        </p:spPr>
        <p:txBody>
          <a:bodyPr anchor="t">
            <a:normAutofit/>
          </a:bodyPr>
          <a:lstStyle/>
          <a:p>
            <a:pPr algn="ctr"/>
            <a:r>
              <a:rPr lang="sl-SI" sz="4000" b="1" dirty="0">
                <a:solidFill>
                  <a:schemeClr val="tx1"/>
                </a:solidFill>
                <a:latin typeface="Times New Roman" pitchFamily="18" charset="0"/>
                <a:cs typeface="Times New Roman" pitchFamily="18" charset="0"/>
              </a:rPr>
              <a:t>zasvojenost</a:t>
            </a:r>
          </a:p>
        </p:txBody>
      </p:sp>
      <p:sp>
        <p:nvSpPr>
          <p:cNvPr id="3" name="Ograda vsebine 2"/>
          <p:cNvSpPr>
            <a:spLocks noGrp="1"/>
          </p:cNvSpPr>
          <p:nvPr>
            <p:ph sz="quarter" idx="1"/>
          </p:nvPr>
        </p:nvSpPr>
        <p:spPr/>
        <p:txBody>
          <a:bodyPr/>
          <a:lstStyle/>
          <a:p>
            <a:pPr marL="0" indent="0" algn="ctr">
              <a:buNone/>
            </a:pPr>
            <a:r>
              <a:rPr lang="sl-SI" dirty="0"/>
              <a:t>Je kronična motnja v delovanju možganov. Ni samo vedenjska motnja in je posledica pretirane uporabe alkohola, drog, iger na srečo, uporaba računalnika.</a:t>
            </a:r>
          </a:p>
          <a:p>
            <a:pPr marL="0" indent="0">
              <a:buNone/>
            </a:pPr>
            <a:endParaRPr lang="sl-SI" dirty="0"/>
          </a:p>
        </p:txBody>
      </p:sp>
      <p:pic>
        <p:nvPicPr>
          <p:cNvPr id="5" name="Slika 4" descr="canstock6782008.jpg"/>
          <p:cNvPicPr>
            <a:picLocks noChangeAspect="1"/>
          </p:cNvPicPr>
          <p:nvPr/>
        </p:nvPicPr>
        <p:blipFill>
          <a:blip r:embed="rId2" cstate="print"/>
          <a:stretch>
            <a:fillRect/>
          </a:stretch>
        </p:blipFill>
        <p:spPr>
          <a:xfrm>
            <a:off x="323528" y="3068960"/>
            <a:ext cx="4515833" cy="2483708"/>
          </a:xfrm>
          <a:prstGeom prst="rect">
            <a:avLst/>
          </a:prstGeom>
        </p:spPr>
      </p:pic>
      <p:pic>
        <p:nvPicPr>
          <p:cNvPr id="6" name="Slika 5" descr="315b35a1e98b1d968e84.jpeg"/>
          <p:cNvPicPr>
            <a:picLocks noChangeAspect="1"/>
          </p:cNvPicPr>
          <p:nvPr/>
        </p:nvPicPr>
        <p:blipFill>
          <a:blip r:embed="rId3" cstate="print"/>
          <a:stretch>
            <a:fillRect/>
          </a:stretch>
        </p:blipFill>
        <p:spPr>
          <a:xfrm>
            <a:off x="5364088" y="3429000"/>
            <a:ext cx="3028950" cy="2019300"/>
          </a:xfrm>
          <a:prstGeom prst="rect">
            <a:avLst/>
          </a:prstGeom>
        </p:spPr>
      </p:pic>
    </p:spTree>
    <p:extLst>
      <p:ext uri="{BB962C8B-B14F-4D97-AF65-F5344CB8AC3E}">
        <p14:creationId xmlns:p14="http://schemas.microsoft.com/office/powerpoint/2010/main" val="38821349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slov 1"/>
          <p:cNvSpPr>
            <a:spLocks noGrp="1"/>
          </p:cNvSpPr>
          <p:nvPr>
            <p:ph type="title"/>
          </p:nvPr>
        </p:nvSpPr>
        <p:spPr>
          <a:xfrm>
            <a:off x="755576" y="260648"/>
            <a:ext cx="7467600" cy="652934"/>
          </a:xfrm>
        </p:spPr>
        <p:txBody>
          <a:bodyPr>
            <a:normAutofit/>
          </a:bodyPr>
          <a:lstStyle/>
          <a:p>
            <a:pPr algn="ctr"/>
            <a:r>
              <a:rPr lang="sl-SI" sz="3500" dirty="0">
                <a:solidFill>
                  <a:srgbClr val="FF0000"/>
                </a:solidFill>
                <a:latin typeface="Times New Roman" pitchFamily="18" charset="0"/>
                <a:cs typeface="Times New Roman" pitchFamily="18" charset="0"/>
              </a:rPr>
              <a:t>Kaj lahko najprej storiš? </a:t>
            </a:r>
          </a:p>
        </p:txBody>
      </p:sp>
      <p:sp>
        <p:nvSpPr>
          <p:cNvPr id="3" name="Ograda vsebine 2"/>
          <p:cNvSpPr>
            <a:spLocks noGrp="1"/>
          </p:cNvSpPr>
          <p:nvPr>
            <p:ph sz="quarter" idx="1"/>
          </p:nvPr>
        </p:nvSpPr>
        <p:spPr/>
        <p:txBody>
          <a:bodyPr>
            <a:noAutofit/>
          </a:bodyPr>
          <a:lstStyle/>
          <a:p>
            <a:pPr marL="457200" indent="-457200" algn="ctr">
              <a:buClr>
                <a:srgbClr val="FF0000"/>
              </a:buClr>
              <a:buFont typeface="Arial" pitchFamily="34" charset="0"/>
              <a:buChar char="•"/>
            </a:pPr>
            <a:r>
              <a:rPr lang="sl-SI" sz="2200" dirty="0">
                <a:latin typeface="Times New Roman" pitchFamily="18" charset="0"/>
                <a:cs typeface="Times New Roman" pitchFamily="18" charset="0"/>
              </a:rPr>
              <a:t>Poskusi si izbrati en dan v tednu, ko računalnika oz. telefona sploh ne boš uporabljal. Dokaži si, da lahko zdržiš brez.</a:t>
            </a:r>
          </a:p>
          <a:p>
            <a:pPr marL="457200" indent="-457200" algn="ctr">
              <a:buClr>
                <a:srgbClr val="FF0000"/>
              </a:buClr>
              <a:buFont typeface="Arial" pitchFamily="34" charset="0"/>
              <a:buChar char="•"/>
            </a:pPr>
            <a:endParaRPr lang="sl-SI" sz="2200" dirty="0">
              <a:latin typeface="Times New Roman" pitchFamily="18" charset="0"/>
              <a:cs typeface="Times New Roman" pitchFamily="18" charset="0"/>
            </a:endParaRPr>
          </a:p>
          <a:p>
            <a:pPr marL="457200" indent="-457200" algn="ctr">
              <a:buClr>
                <a:srgbClr val="FF0000"/>
              </a:buClr>
              <a:buFont typeface="Arial" pitchFamily="34" charset="0"/>
              <a:buChar char="•"/>
            </a:pPr>
            <a:r>
              <a:rPr lang="sl-SI" sz="2200" dirty="0">
                <a:latin typeface="Times New Roman" pitchFamily="18" charset="0"/>
                <a:cs typeface="Times New Roman" pitchFamily="18" charset="0"/>
              </a:rPr>
              <a:t>  Ne vklopi televizije iz navade, ampak vnaprej izberi oddaje, ki si jih želiš ogledati. </a:t>
            </a:r>
          </a:p>
          <a:p>
            <a:pPr marL="457200" indent="-457200" algn="ctr">
              <a:buClr>
                <a:srgbClr val="FF0000"/>
              </a:buClr>
              <a:buFont typeface="Arial" pitchFamily="34" charset="0"/>
              <a:buChar char="•"/>
            </a:pPr>
            <a:endParaRPr lang="sl-SI" sz="2200" dirty="0">
              <a:latin typeface="Times New Roman" pitchFamily="18" charset="0"/>
              <a:cs typeface="Times New Roman" pitchFamily="18" charset="0"/>
            </a:endParaRPr>
          </a:p>
          <a:p>
            <a:pPr marL="457200" indent="-457200" algn="ctr">
              <a:buClr>
                <a:srgbClr val="FF0000"/>
              </a:buClr>
              <a:buFont typeface="Arial" pitchFamily="34" charset="0"/>
              <a:buChar char="•"/>
            </a:pPr>
            <a:r>
              <a:rPr lang="sl-SI" sz="2200" dirty="0">
                <a:latin typeface="Times New Roman" pitchFamily="18" charset="0"/>
                <a:cs typeface="Times New Roman" pitchFamily="18" charset="0"/>
              </a:rPr>
              <a:t>Poišči si kak nov hobi (npr. s prijatelji igraj nogomet, različne družabne igre, preberi kakšno dobro knjigo, pojdi s prijatelji v kino, na izlet ...). </a:t>
            </a:r>
          </a:p>
          <a:p>
            <a:pPr marL="457200" indent="-457200" algn="ctr">
              <a:buClr>
                <a:srgbClr val="FF0000"/>
              </a:buClr>
              <a:buFont typeface="Arial" pitchFamily="34" charset="0"/>
              <a:buChar char="•"/>
            </a:pPr>
            <a:endParaRPr lang="sl-SI" sz="2000" dirty="0">
              <a:latin typeface="Times New Roman" pitchFamily="18" charset="0"/>
              <a:cs typeface="Times New Roman" pitchFamily="18" charset="0"/>
            </a:endParaRPr>
          </a:p>
        </p:txBody>
      </p:sp>
      <p:pic>
        <p:nvPicPr>
          <p:cNvPr id="4" name="Slika 3" descr="can-stock-photo_csp5808421.jpg"/>
          <p:cNvPicPr>
            <a:picLocks noChangeAspect="1"/>
          </p:cNvPicPr>
          <p:nvPr/>
        </p:nvPicPr>
        <p:blipFill>
          <a:blip r:embed="rId2" cstate="print"/>
          <a:stretch>
            <a:fillRect/>
          </a:stretch>
        </p:blipFill>
        <p:spPr>
          <a:xfrm>
            <a:off x="6444208" y="4725144"/>
            <a:ext cx="1944216" cy="2030625"/>
          </a:xfrm>
          <a:prstGeom prst="rect">
            <a:avLst/>
          </a:prstGeom>
        </p:spPr>
      </p:pic>
      <p:pic>
        <p:nvPicPr>
          <p:cNvPr id="5" name="Slika 4" descr="85.jpg"/>
          <p:cNvPicPr>
            <a:picLocks noChangeAspect="1"/>
          </p:cNvPicPr>
          <p:nvPr/>
        </p:nvPicPr>
        <p:blipFill>
          <a:blip r:embed="rId3" cstate="print"/>
          <a:stretch>
            <a:fillRect/>
          </a:stretch>
        </p:blipFill>
        <p:spPr>
          <a:xfrm>
            <a:off x="395536" y="4725144"/>
            <a:ext cx="2266950" cy="2019300"/>
          </a:xfrm>
          <a:prstGeom prst="rect">
            <a:avLst/>
          </a:prstGeom>
        </p:spPr>
      </p:pic>
    </p:spTree>
    <p:extLst>
      <p:ext uri="{BB962C8B-B14F-4D97-AF65-F5344CB8AC3E}">
        <p14:creationId xmlns:p14="http://schemas.microsoft.com/office/powerpoint/2010/main" val="11776083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28899" y="764704"/>
            <a:ext cx="3090973" cy="1301006"/>
          </a:xfrm>
        </p:spPr>
        <p:txBody>
          <a:bodyPr>
            <a:normAutofit fontScale="90000"/>
          </a:bodyPr>
          <a:lstStyle/>
          <a:p>
            <a:pPr algn="ctr"/>
            <a:r>
              <a:rPr lang="sl-SI" dirty="0">
                <a:solidFill>
                  <a:srgbClr val="FF0000"/>
                </a:solidFill>
              </a:rPr>
              <a:t>Domača naloga: </a:t>
            </a:r>
            <a:r>
              <a:rPr lang="sl-SI" sz="2700" dirty="0"/>
              <a:t>Križanka z zaključno mislijo</a:t>
            </a:r>
          </a:p>
        </p:txBody>
      </p:sp>
      <p:pic>
        <p:nvPicPr>
          <p:cNvPr id="4" name="Ograda vsebine 3" descr="canstock0617353.jpg"/>
          <p:cNvPicPr>
            <a:picLocks noGrp="1" noChangeAspect="1"/>
          </p:cNvPicPr>
          <p:nvPr>
            <p:ph sz="quarter" idx="1"/>
          </p:nvPr>
        </p:nvPicPr>
        <p:blipFill>
          <a:blip r:embed="rId2" cstate="print"/>
          <a:stretch>
            <a:fillRect/>
          </a:stretch>
        </p:blipFill>
        <p:spPr>
          <a:xfrm>
            <a:off x="613874" y="2780928"/>
            <a:ext cx="2521022" cy="1728192"/>
          </a:xfrm>
        </p:spPr>
      </p:pic>
      <p:pic>
        <p:nvPicPr>
          <p:cNvPr id="5" name="Označba mesta vsebine 3">
            <a:extLst>
              <a:ext uri="{FF2B5EF4-FFF2-40B4-BE49-F238E27FC236}">
                <a16:creationId xmlns:a16="http://schemas.microsoft.com/office/drawing/2014/main" id="{9F8564B5-78AF-41E8-B198-63B1E1D46A46}"/>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3419872" y="260648"/>
            <a:ext cx="5256584" cy="6336704"/>
          </a:xfrm>
          <a:prstGeom prst="rect">
            <a:avLst/>
          </a:prstGeom>
          <a:noFill/>
          <a:ln>
            <a:noFill/>
          </a:ln>
        </p:spPr>
      </p:pic>
      <p:sp>
        <p:nvSpPr>
          <p:cNvPr id="3" name="PoljeZBesedilom 2">
            <a:extLst>
              <a:ext uri="{FF2B5EF4-FFF2-40B4-BE49-F238E27FC236}">
                <a16:creationId xmlns:a16="http://schemas.microsoft.com/office/drawing/2014/main" id="{6C79A4DB-F4B4-4D20-9535-776D649BAF60}"/>
              </a:ext>
            </a:extLst>
          </p:cNvPr>
          <p:cNvSpPr txBox="1"/>
          <p:nvPr/>
        </p:nvSpPr>
        <p:spPr>
          <a:xfrm>
            <a:off x="179512" y="5013176"/>
            <a:ext cx="3672408" cy="1200329"/>
          </a:xfrm>
          <a:prstGeom prst="rect">
            <a:avLst/>
          </a:prstGeom>
          <a:noFill/>
        </p:spPr>
        <p:txBody>
          <a:bodyPr wrap="square" rtlCol="0">
            <a:spAutoFit/>
          </a:bodyPr>
          <a:lstStyle/>
          <a:p>
            <a:r>
              <a:rPr lang="sl-SI" dirty="0"/>
              <a:t>Rešitev križanke (čisto spodaj) pošljite ali svoji razredničarki ali na:</a:t>
            </a:r>
          </a:p>
          <a:p>
            <a:r>
              <a:rPr lang="sl-SI" dirty="0">
                <a:solidFill>
                  <a:srgbClr val="FF0000"/>
                </a:solidFill>
              </a:rPr>
              <a:t>mihaela.sencar@zd-lju.si</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sz="quarter" idx="1"/>
          </p:nvPr>
        </p:nvSpPr>
        <p:spPr>
          <a:xfrm>
            <a:off x="683568" y="620688"/>
            <a:ext cx="7467600" cy="4873752"/>
          </a:xfrm>
        </p:spPr>
        <p:txBody>
          <a:bodyPr>
            <a:normAutofit/>
          </a:bodyPr>
          <a:lstStyle/>
          <a:p>
            <a:pPr algn="ctr">
              <a:buNone/>
            </a:pPr>
            <a:r>
              <a:rPr lang="sl-SI" sz="3500" dirty="0">
                <a:latin typeface="AR DARLING" pitchFamily="2" charset="0"/>
              </a:rPr>
              <a:t>MISLI S SVOJO GLAVO….KUL JE PREMISLITI!</a:t>
            </a:r>
          </a:p>
          <a:p>
            <a:pPr algn="ctr">
              <a:buNone/>
            </a:pPr>
            <a:endParaRPr lang="sl-SI" sz="3500" dirty="0">
              <a:latin typeface="AR DARLING" pitchFamily="2" charset="0"/>
            </a:endParaRPr>
          </a:p>
          <a:p>
            <a:pPr algn="ctr">
              <a:buNone/>
            </a:pPr>
            <a:endParaRPr lang="sl-SI" sz="3500" dirty="0">
              <a:latin typeface="AR DARLING" pitchFamily="2" charset="0"/>
            </a:endParaRPr>
          </a:p>
          <a:p>
            <a:pPr algn="ctr">
              <a:buNone/>
            </a:pPr>
            <a:endParaRPr lang="sl-SI" sz="3500" dirty="0">
              <a:latin typeface="AR DARLING" pitchFamily="2" charset="0"/>
            </a:endParaRPr>
          </a:p>
          <a:p>
            <a:pPr algn="ctr">
              <a:buNone/>
            </a:pPr>
            <a:endParaRPr lang="sl-SI" sz="2000" dirty="0">
              <a:latin typeface="Times New Roman" pitchFamily="18" charset="0"/>
              <a:cs typeface="Times New Roman" pitchFamily="18" charset="0"/>
            </a:endParaRPr>
          </a:p>
        </p:txBody>
      </p:sp>
      <p:pic>
        <p:nvPicPr>
          <p:cNvPr id="4" name="Slika 3" descr="now-its-about-smart-clip-art-inourishment-design-clipart-happy-picture-DkFMuf-clipart.jpg"/>
          <p:cNvPicPr>
            <a:picLocks noChangeAspect="1"/>
          </p:cNvPicPr>
          <p:nvPr/>
        </p:nvPicPr>
        <p:blipFill>
          <a:blip r:embed="rId2" cstate="print"/>
          <a:stretch>
            <a:fillRect/>
          </a:stretch>
        </p:blipFill>
        <p:spPr>
          <a:xfrm>
            <a:off x="2627784" y="2204864"/>
            <a:ext cx="4011383" cy="408973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slov 1"/>
          <p:cNvSpPr>
            <a:spLocks noGrp="1"/>
          </p:cNvSpPr>
          <p:nvPr>
            <p:ph type="title"/>
          </p:nvPr>
        </p:nvSpPr>
        <p:spPr>
          <a:xfrm>
            <a:off x="755576" y="332656"/>
            <a:ext cx="7467600" cy="652934"/>
          </a:xfrm>
        </p:spPr>
        <p:txBody>
          <a:bodyPr>
            <a:normAutofit/>
          </a:bodyPr>
          <a:lstStyle/>
          <a:p>
            <a:pPr algn="ctr"/>
            <a:r>
              <a:rPr lang="sl-SI" sz="3500" dirty="0">
                <a:solidFill>
                  <a:srgbClr val="FF0000"/>
                </a:solidFill>
                <a:latin typeface="Times New Roman" pitchFamily="18" charset="0"/>
                <a:cs typeface="Times New Roman" pitchFamily="18" charset="0"/>
              </a:rPr>
              <a:t>DROGE</a:t>
            </a:r>
          </a:p>
        </p:txBody>
      </p:sp>
      <p:sp>
        <p:nvSpPr>
          <p:cNvPr id="3" name="Ograda vsebine 2"/>
          <p:cNvSpPr>
            <a:spLocks noGrp="1"/>
          </p:cNvSpPr>
          <p:nvPr>
            <p:ph sz="quarter" idx="1"/>
          </p:nvPr>
        </p:nvSpPr>
        <p:spPr>
          <a:xfrm>
            <a:off x="827584" y="1268760"/>
            <a:ext cx="7467600" cy="4873752"/>
          </a:xfrm>
        </p:spPr>
        <p:txBody>
          <a:bodyPr/>
          <a:lstStyle/>
          <a:p>
            <a:pPr algn="ctr">
              <a:buNone/>
            </a:pPr>
            <a:r>
              <a:rPr lang="sl-SI" dirty="0">
                <a:latin typeface="Times New Roman" pitchFamily="18" charset="0"/>
                <a:cs typeface="Times New Roman" pitchFamily="18" charset="0"/>
              </a:rPr>
              <a:t>Droga je izraz za psihoaktivno snov. Psihoaktivne snovi vplivajo na mišljenje, čustva in vedenje.</a:t>
            </a:r>
          </a:p>
          <a:p>
            <a:pPr algn="ctr">
              <a:buNone/>
            </a:pPr>
            <a:r>
              <a:rPr lang="sl-SI" dirty="0">
                <a:latin typeface="Times New Roman" pitchFamily="18" charset="0"/>
                <a:cs typeface="Times New Roman" pitchFamily="18" charset="0"/>
              </a:rPr>
              <a:t>Najdemo jih v rastlinah ali pa so izum farmacevtskih laboratorijev.</a:t>
            </a:r>
          </a:p>
          <a:p>
            <a:pPr algn="ctr">
              <a:buNone/>
            </a:pPr>
            <a:r>
              <a:rPr lang="sl-SI" dirty="0">
                <a:latin typeface="Times New Roman" pitchFamily="18" charset="0"/>
                <a:cs typeface="Times New Roman" pitchFamily="18" charset="0"/>
              </a:rPr>
              <a:t>Droge imajo na naše zaznavanje ugodja, prijeten učinek, vendar so ravno zato </a:t>
            </a:r>
            <a:r>
              <a:rPr lang="sl-SI" dirty="0">
                <a:solidFill>
                  <a:srgbClr val="FF0000"/>
                </a:solidFill>
                <a:latin typeface="Times New Roman" pitchFamily="18" charset="0"/>
                <a:cs typeface="Times New Roman" pitchFamily="18" charset="0"/>
              </a:rPr>
              <a:t>ZELO NEVARNE</a:t>
            </a:r>
            <a:r>
              <a:rPr lang="sl-SI" dirty="0">
                <a:latin typeface="Times New Roman" pitchFamily="18" charset="0"/>
                <a:cs typeface="Times New Roman" pitchFamily="18" charset="0"/>
              </a:rPr>
              <a:t>!</a:t>
            </a:r>
          </a:p>
          <a:p>
            <a:pPr algn="ctr">
              <a:buNone/>
            </a:pPr>
            <a:r>
              <a:rPr lang="sl-SI" dirty="0">
                <a:latin typeface="Times New Roman" pitchFamily="18" charset="0"/>
                <a:cs typeface="Times New Roman" pitchFamily="18" charset="0"/>
              </a:rPr>
              <a:t>Pomembno je, da se izognemo težavam, ki jih povzroči njihovo uživanje. To pa lahko storimo </a:t>
            </a:r>
            <a:r>
              <a:rPr lang="sl-SI" b="1" i="1" dirty="0">
                <a:latin typeface="Times New Roman" pitchFamily="18" charset="0"/>
                <a:cs typeface="Times New Roman" pitchFamily="18" charset="0"/>
              </a:rPr>
              <a:t>na edini učinkoviti in zelo dober način- </a:t>
            </a:r>
            <a:r>
              <a:rPr lang="sl-SI" b="1" i="1" dirty="0">
                <a:solidFill>
                  <a:srgbClr val="FF0000"/>
                </a:solidFill>
                <a:latin typeface="Times New Roman" pitchFamily="18" charset="0"/>
                <a:cs typeface="Times New Roman" pitchFamily="18" charset="0"/>
              </a:rPr>
              <a:t>DA JIH SPLOH NE POSKUSIMO!</a:t>
            </a:r>
            <a:r>
              <a:rPr lang="sl-SI" dirty="0">
                <a:solidFill>
                  <a:srgbClr val="FF0000"/>
                </a:solidFill>
                <a:latin typeface="Times New Roman" pitchFamily="18" charset="0"/>
                <a:cs typeface="Times New Roman" pitchFamily="18" charset="0"/>
              </a:rPr>
              <a:t> </a:t>
            </a:r>
          </a:p>
        </p:txBody>
      </p:sp>
      <p:pic>
        <p:nvPicPr>
          <p:cNvPr id="4" name="Slika 3" descr="nTXozGeqc.gif"/>
          <p:cNvPicPr>
            <a:picLocks noChangeAspect="1"/>
          </p:cNvPicPr>
          <p:nvPr/>
        </p:nvPicPr>
        <p:blipFill>
          <a:blip r:embed="rId2" cstate="print"/>
          <a:stretch>
            <a:fillRect/>
          </a:stretch>
        </p:blipFill>
        <p:spPr>
          <a:xfrm>
            <a:off x="107504" y="4846340"/>
            <a:ext cx="1800200" cy="1800200"/>
          </a:xfrm>
          <a:prstGeom prst="rect">
            <a:avLst/>
          </a:prstGeom>
        </p:spPr>
      </p:pic>
      <p:pic>
        <p:nvPicPr>
          <p:cNvPr id="5" name="Slika 4" descr="751262-tn_pillshypo.gif"/>
          <p:cNvPicPr>
            <a:picLocks noChangeAspect="1"/>
          </p:cNvPicPr>
          <p:nvPr/>
        </p:nvPicPr>
        <p:blipFill>
          <a:blip r:embed="rId3" cstate="print"/>
          <a:stretch>
            <a:fillRect/>
          </a:stretch>
        </p:blipFill>
        <p:spPr>
          <a:xfrm>
            <a:off x="7236296" y="188640"/>
            <a:ext cx="1440160" cy="1080120"/>
          </a:xfrm>
          <a:prstGeom prst="rect">
            <a:avLst/>
          </a:prstGeom>
        </p:spPr>
      </p:pic>
      <p:pic>
        <p:nvPicPr>
          <p:cNvPr id="6" name="Slika 5" descr="di7oRxn9T.png"/>
          <p:cNvPicPr>
            <a:picLocks noChangeAspect="1"/>
          </p:cNvPicPr>
          <p:nvPr/>
        </p:nvPicPr>
        <p:blipFill>
          <a:blip r:embed="rId4" cstate="print"/>
          <a:stretch>
            <a:fillRect/>
          </a:stretch>
        </p:blipFill>
        <p:spPr>
          <a:xfrm>
            <a:off x="7524328" y="4509120"/>
            <a:ext cx="1440160" cy="209859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slov 1"/>
          <p:cNvSpPr>
            <a:spLocks noGrp="1"/>
          </p:cNvSpPr>
          <p:nvPr>
            <p:ph type="title"/>
          </p:nvPr>
        </p:nvSpPr>
        <p:spPr>
          <a:xfrm>
            <a:off x="755576" y="260648"/>
            <a:ext cx="7467600" cy="724942"/>
          </a:xfrm>
        </p:spPr>
        <p:txBody>
          <a:bodyPr>
            <a:normAutofit/>
          </a:bodyPr>
          <a:lstStyle/>
          <a:p>
            <a:pPr algn="ctr"/>
            <a:r>
              <a:rPr lang="sl-SI" sz="3500" dirty="0">
                <a:solidFill>
                  <a:schemeClr val="tx1"/>
                </a:solidFill>
                <a:latin typeface="Times New Roman" pitchFamily="18" charset="0"/>
                <a:cs typeface="Times New Roman" pitchFamily="18" charset="0"/>
              </a:rPr>
              <a:t>VRSTE DROG</a:t>
            </a:r>
          </a:p>
        </p:txBody>
      </p:sp>
      <p:pic>
        <p:nvPicPr>
          <p:cNvPr id="4" name="Picture 2"/>
          <p:cNvPicPr>
            <a:picLocks noGrp="1" noChangeAspect="1"/>
          </p:cNvPicPr>
          <p:nvPr>
            <p:ph sz="quarter" idx="1"/>
          </p:nvPr>
        </p:nvPicPr>
        <p:blipFill>
          <a:blip r:embed="rId2" cstate="print">
            <a:lum/>
            <a:alphaModFix/>
          </a:blip>
          <a:srcRect/>
          <a:stretch>
            <a:fillRect/>
          </a:stretch>
        </p:blipFill>
        <p:spPr>
          <a:xfrm>
            <a:off x="3203848" y="3573016"/>
            <a:ext cx="3168351" cy="2324745"/>
          </a:xfrm>
          <a:prstGeom prst="rect">
            <a:avLst/>
          </a:prstGeom>
          <a:noFill/>
          <a:ln>
            <a:noFill/>
          </a:ln>
        </p:spPr>
      </p:pic>
      <p:sp>
        <p:nvSpPr>
          <p:cNvPr id="5" name="Oblak 4"/>
          <p:cNvSpPr/>
          <p:nvPr/>
        </p:nvSpPr>
        <p:spPr>
          <a:xfrm>
            <a:off x="395536" y="1052736"/>
            <a:ext cx="2952328" cy="302433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a:t>NEZAKONITE (nedovoljene)</a:t>
            </a:r>
          </a:p>
        </p:txBody>
      </p:sp>
      <p:sp>
        <p:nvSpPr>
          <p:cNvPr id="6" name="6-kraka zvezda 5"/>
          <p:cNvSpPr/>
          <p:nvPr/>
        </p:nvSpPr>
        <p:spPr>
          <a:xfrm>
            <a:off x="5868144" y="620688"/>
            <a:ext cx="2808312" cy="3240360"/>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p>
          <a:p>
            <a:pPr algn="ctr"/>
            <a:r>
              <a:rPr lang="sl-SI" dirty="0"/>
              <a:t>ZAKONITE (dovoljene)</a:t>
            </a:r>
          </a:p>
        </p:txBody>
      </p:sp>
    </p:spTree>
    <p:extLst>
      <p:ext uri="{BB962C8B-B14F-4D97-AF65-F5344CB8AC3E}">
        <p14:creationId xmlns:p14="http://schemas.microsoft.com/office/powerpoint/2010/main" val="1274135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3826768" cy="778098"/>
          </a:xfrm>
        </p:spPr>
        <p:txBody>
          <a:bodyPr>
            <a:normAutofit/>
          </a:bodyPr>
          <a:lstStyle/>
          <a:p>
            <a:pPr algn="r"/>
            <a:r>
              <a:rPr lang="sl-SI" sz="3500" dirty="0">
                <a:solidFill>
                  <a:schemeClr val="tx1"/>
                </a:solidFill>
                <a:latin typeface="Times New Roman" pitchFamily="18" charset="0"/>
                <a:cs typeface="Times New Roman" pitchFamily="18" charset="0"/>
              </a:rPr>
              <a:t>Vrste Drog</a:t>
            </a:r>
          </a:p>
        </p:txBody>
      </p:sp>
      <p:sp>
        <p:nvSpPr>
          <p:cNvPr id="4" name="Oblak 3"/>
          <p:cNvSpPr/>
          <p:nvPr/>
        </p:nvSpPr>
        <p:spPr>
          <a:xfrm>
            <a:off x="5220072" y="404664"/>
            <a:ext cx="2664296" cy="18002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a:t>Nedovoljene</a:t>
            </a:r>
          </a:p>
        </p:txBody>
      </p:sp>
      <p:sp>
        <p:nvSpPr>
          <p:cNvPr id="5" name="6-kraka zvezda 4"/>
          <p:cNvSpPr/>
          <p:nvPr/>
        </p:nvSpPr>
        <p:spPr>
          <a:xfrm>
            <a:off x="395536" y="1196752"/>
            <a:ext cx="1872208" cy="2160240"/>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a:t>Dovoljene</a:t>
            </a:r>
          </a:p>
        </p:txBody>
      </p:sp>
      <p:sp>
        <p:nvSpPr>
          <p:cNvPr id="6" name="PoljeZBesedilom 5"/>
          <p:cNvSpPr txBox="1"/>
          <p:nvPr/>
        </p:nvSpPr>
        <p:spPr>
          <a:xfrm>
            <a:off x="323528" y="4653136"/>
            <a:ext cx="3672408" cy="2215991"/>
          </a:xfrm>
          <a:prstGeom prst="rect">
            <a:avLst/>
          </a:prstGeom>
          <a:noFill/>
        </p:spPr>
        <p:txBody>
          <a:bodyPr wrap="square" rtlCol="0">
            <a:spAutoFit/>
          </a:bodyPr>
          <a:lstStyle/>
          <a:p>
            <a:pPr>
              <a:buFont typeface="Arial" pitchFamily="34" charset="0"/>
              <a:buChar char="•"/>
            </a:pPr>
            <a:r>
              <a:rPr lang="sl-SI" sz="2400" dirty="0">
                <a:latin typeface="Times New Roman" pitchFamily="18" charset="0"/>
                <a:cs typeface="Times New Roman" pitchFamily="18" charset="0"/>
              </a:rPr>
              <a:t>Alkohol</a:t>
            </a:r>
          </a:p>
          <a:p>
            <a:pPr>
              <a:buFont typeface="Arial" pitchFamily="34" charset="0"/>
              <a:buChar char="•"/>
            </a:pPr>
            <a:r>
              <a:rPr lang="sl-SI" sz="2400" dirty="0">
                <a:latin typeface="Times New Roman" pitchFamily="18" charset="0"/>
                <a:cs typeface="Times New Roman" pitchFamily="18" charset="0"/>
              </a:rPr>
              <a:t>Tobak</a:t>
            </a:r>
          </a:p>
          <a:p>
            <a:pPr>
              <a:buFont typeface="Arial" pitchFamily="34" charset="0"/>
              <a:buChar char="•"/>
            </a:pPr>
            <a:r>
              <a:rPr lang="sl-SI" sz="2400" dirty="0">
                <a:latin typeface="Times New Roman" pitchFamily="18" charset="0"/>
                <a:cs typeface="Times New Roman" pitchFamily="18" charset="0"/>
              </a:rPr>
              <a:t>Pravi čaj (kofein)</a:t>
            </a:r>
          </a:p>
          <a:p>
            <a:pPr>
              <a:buFont typeface="Arial" pitchFamily="34" charset="0"/>
              <a:buChar char="•"/>
            </a:pPr>
            <a:r>
              <a:rPr lang="sl-SI" sz="2400" dirty="0">
                <a:latin typeface="Times New Roman" pitchFamily="18" charset="0"/>
                <a:cs typeface="Times New Roman" pitchFamily="18" charset="0"/>
              </a:rPr>
              <a:t>Različna zdravila</a:t>
            </a:r>
          </a:p>
          <a:p>
            <a:pPr>
              <a:buFont typeface="Arial" pitchFamily="34" charset="0"/>
              <a:buChar char="•"/>
            </a:pPr>
            <a:r>
              <a:rPr lang="sl-SI" sz="2400" dirty="0">
                <a:latin typeface="Times New Roman" pitchFamily="18" charset="0"/>
                <a:cs typeface="Times New Roman" pitchFamily="18" charset="0"/>
              </a:rPr>
              <a:t>Energijske pijače</a:t>
            </a:r>
          </a:p>
          <a:p>
            <a:pPr>
              <a:buFont typeface="Arial" pitchFamily="34" charset="0"/>
              <a:buChar char="•"/>
            </a:pPr>
            <a:endParaRPr lang="sl-SI" dirty="0"/>
          </a:p>
        </p:txBody>
      </p:sp>
      <p:sp>
        <p:nvSpPr>
          <p:cNvPr id="9" name="Puščica dol 8"/>
          <p:cNvSpPr/>
          <p:nvPr/>
        </p:nvSpPr>
        <p:spPr>
          <a:xfrm>
            <a:off x="1043608" y="3645024"/>
            <a:ext cx="576064" cy="1008112"/>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0" name="PoljeZBesedilom 9"/>
          <p:cNvSpPr txBox="1"/>
          <p:nvPr/>
        </p:nvSpPr>
        <p:spPr>
          <a:xfrm>
            <a:off x="4860032" y="3573016"/>
            <a:ext cx="3528392" cy="2492990"/>
          </a:xfrm>
          <a:prstGeom prst="rect">
            <a:avLst/>
          </a:prstGeom>
          <a:noFill/>
        </p:spPr>
        <p:txBody>
          <a:bodyPr wrap="square" rtlCol="0">
            <a:spAutoFit/>
          </a:bodyPr>
          <a:lstStyle/>
          <a:p>
            <a:pPr algn="ctr">
              <a:buFont typeface="Arial" pitchFamily="34" charset="0"/>
              <a:buChar char="•"/>
            </a:pPr>
            <a:r>
              <a:rPr lang="sl-SI" sz="2400" dirty="0">
                <a:latin typeface="Times New Roman" pitchFamily="18" charset="0"/>
                <a:cs typeface="Times New Roman" pitchFamily="18" charset="0"/>
              </a:rPr>
              <a:t>Marihuana</a:t>
            </a:r>
          </a:p>
          <a:p>
            <a:pPr algn="ctr">
              <a:buFont typeface="Arial" pitchFamily="34" charset="0"/>
              <a:buChar char="•"/>
            </a:pPr>
            <a:r>
              <a:rPr lang="sl-SI" sz="2400" dirty="0">
                <a:latin typeface="Times New Roman" pitchFamily="18" charset="0"/>
                <a:cs typeface="Times New Roman" pitchFamily="18" charset="0"/>
              </a:rPr>
              <a:t>Hašiš</a:t>
            </a:r>
          </a:p>
          <a:p>
            <a:pPr algn="ctr">
              <a:buFont typeface="Arial" pitchFamily="34" charset="0"/>
              <a:buChar char="•"/>
            </a:pPr>
            <a:r>
              <a:rPr lang="sl-SI" sz="2400" dirty="0">
                <a:latin typeface="Times New Roman" pitchFamily="18" charset="0"/>
                <a:cs typeface="Times New Roman" pitchFamily="18" charset="0"/>
              </a:rPr>
              <a:t>Kokain</a:t>
            </a:r>
          </a:p>
          <a:p>
            <a:pPr algn="ctr">
              <a:buFont typeface="Arial" pitchFamily="34" charset="0"/>
              <a:buChar char="•"/>
            </a:pPr>
            <a:r>
              <a:rPr lang="sl-SI" sz="2400" dirty="0">
                <a:latin typeface="Times New Roman" pitchFamily="18" charset="0"/>
                <a:cs typeface="Times New Roman" pitchFamily="18" charset="0"/>
              </a:rPr>
              <a:t>Opij</a:t>
            </a:r>
          </a:p>
          <a:p>
            <a:pPr algn="ctr">
              <a:buFont typeface="Arial" pitchFamily="34" charset="0"/>
              <a:buChar char="•"/>
            </a:pPr>
            <a:r>
              <a:rPr lang="sl-SI" sz="2400" dirty="0">
                <a:latin typeface="Times New Roman" pitchFamily="18" charset="0"/>
                <a:cs typeface="Times New Roman" pitchFamily="18" charset="0"/>
              </a:rPr>
              <a:t>Heroin </a:t>
            </a:r>
          </a:p>
          <a:p>
            <a:pPr>
              <a:buFont typeface="Arial" pitchFamily="34" charset="0"/>
              <a:buChar char="•"/>
            </a:pPr>
            <a:endParaRPr lang="sl-SI" dirty="0"/>
          </a:p>
          <a:p>
            <a:pPr>
              <a:buFont typeface="Arial" pitchFamily="34" charset="0"/>
              <a:buChar char="•"/>
            </a:pPr>
            <a:endParaRPr lang="sl-SI" dirty="0"/>
          </a:p>
        </p:txBody>
      </p:sp>
      <p:sp>
        <p:nvSpPr>
          <p:cNvPr id="12" name="Puščica dol 11"/>
          <p:cNvSpPr/>
          <p:nvPr/>
        </p:nvSpPr>
        <p:spPr>
          <a:xfrm>
            <a:off x="6516216" y="2420888"/>
            <a:ext cx="576064" cy="1008112"/>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13" name="Slika 12" descr="index.jpg"/>
          <p:cNvPicPr>
            <a:picLocks noChangeAspect="1"/>
          </p:cNvPicPr>
          <p:nvPr/>
        </p:nvPicPr>
        <p:blipFill>
          <a:blip r:embed="rId2" cstate="print"/>
          <a:stretch>
            <a:fillRect/>
          </a:stretch>
        </p:blipFill>
        <p:spPr>
          <a:xfrm>
            <a:off x="2987824" y="2924944"/>
            <a:ext cx="2143125" cy="2143125"/>
          </a:xfrm>
          <a:prstGeom prst="rect">
            <a:avLst/>
          </a:prstGeom>
        </p:spPr>
      </p:pic>
      <p:sp>
        <p:nvSpPr>
          <p:cNvPr id="15" name="PoljeZBesedilom 14"/>
          <p:cNvSpPr txBox="1"/>
          <p:nvPr/>
        </p:nvSpPr>
        <p:spPr>
          <a:xfrm>
            <a:off x="2411760" y="1988840"/>
            <a:ext cx="2520280" cy="646331"/>
          </a:xfrm>
          <a:prstGeom prst="rect">
            <a:avLst/>
          </a:prstGeom>
          <a:noFill/>
        </p:spPr>
        <p:txBody>
          <a:bodyPr wrap="square" rtlCol="0">
            <a:spAutoFit/>
          </a:bodyPr>
          <a:lstStyle/>
          <a:p>
            <a:r>
              <a:rPr lang="sl-SI" dirty="0"/>
              <a:t>Z zakonom dovoljene droge.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slov 1"/>
          <p:cNvSpPr>
            <a:spLocks noGrp="1"/>
          </p:cNvSpPr>
          <p:nvPr>
            <p:ph type="title"/>
          </p:nvPr>
        </p:nvSpPr>
        <p:spPr>
          <a:xfrm>
            <a:off x="755576" y="260648"/>
            <a:ext cx="7467600" cy="936104"/>
          </a:xfrm>
        </p:spPr>
        <p:txBody>
          <a:bodyPr>
            <a:normAutofit fontScale="90000"/>
          </a:bodyPr>
          <a:lstStyle/>
          <a:p>
            <a:pPr algn="ctr"/>
            <a:r>
              <a:rPr lang="pl-PL" sz="3500" b="1" dirty="0">
                <a:solidFill>
                  <a:schemeClr val="tx1"/>
                </a:solidFill>
                <a:latin typeface="Times New Roman" pitchFamily="18" charset="0"/>
                <a:cs typeface="Times New Roman" pitchFamily="18" charset="0"/>
              </a:rPr>
              <a:t>Vpliv drog na osebo in okolico</a:t>
            </a:r>
            <a:br>
              <a:rPr lang="pl-PL" b="1" dirty="0"/>
            </a:br>
            <a:endParaRPr lang="sl-SI" dirty="0"/>
          </a:p>
        </p:txBody>
      </p:sp>
      <p:sp>
        <p:nvSpPr>
          <p:cNvPr id="3" name="Ograda vsebine 2"/>
          <p:cNvSpPr>
            <a:spLocks noGrp="1"/>
          </p:cNvSpPr>
          <p:nvPr>
            <p:ph sz="quarter" idx="1"/>
          </p:nvPr>
        </p:nvSpPr>
        <p:spPr>
          <a:xfrm>
            <a:off x="611560" y="980728"/>
            <a:ext cx="7467600" cy="4873752"/>
          </a:xfrm>
        </p:spPr>
        <p:txBody>
          <a:bodyPr>
            <a:normAutofit fontScale="85000" lnSpcReduction="10000"/>
          </a:bodyPr>
          <a:lstStyle/>
          <a:p>
            <a:pPr marL="0" indent="0" algn="ctr">
              <a:buNone/>
            </a:pPr>
            <a:endParaRPr lang="sl-SI" b="1" i="1" dirty="0">
              <a:latin typeface="Times New Roman" pitchFamily="18" charset="0"/>
              <a:cs typeface="Times New Roman" pitchFamily="18" charset="0"/>
            </a:endParaRPr>
          </a:p>
          <a:p>
            <a:pPr algn="ctr"/>
            <a:r>
              <a:rPr lang="sl-SI" dirty="0">
                <a:latin typeface="Times New Roman" pitchFamily="18" charset="0"/>
                <a:cs typeface="Times New Roman" pitchFamily="18" charset="0"/>
              </a:rPr>
              <a:t>družina: spremembe v obnašanju lahko privedejo do razdora družine,</a:t>
            </a:r>
          </a:p>
          <a:p>
            <a:pPr marL="0" indent="0" algn="ctr">
              <a:buNone/>
            </a:pPr>
            <a:endParaRPr lang="sl-SI" dirty="0">
              <a:latin typeface="Times New Roman" pitchFamily="18" charset="0"/>
              <a:cs typeface="Times New Roman" pitchFamily="18" charset="0"/>
            </a:endParaRPr>
          </a:p>
          <a:p>
            <a:pPr algn="ctr"/>
            <a:r>
              <a:rPr lang="sl-SI" dirty="0">
                <a:latin typeface="Times New Roman" pitchFamily="18" charset="0"/>
                <a:cs typeface="Times New Roman" pitchFamily="18" charset="0"/>
              </a:rPr>
              <a:t>delo: telesna aktivnost lahko upada in vedno več je izostankov od dela in pouka,</a:t>
            </a:r>
          </a:p>
          <a:p>
            <a:pPr marL="0" indent="0" algn="ctr">
              <a:buNone/>
            </a:pPr>
            <a:endParaRPr lang="sl-SI" dirty="0">
              <a:latin typeface="Times New Roman" pitchFamily="18" charset="0"/>
              <a:cs typeface="Times New Roman" pitchFamily="18" charset="0"/>
            </a:endParaRPr>
          </a:p>
          <a:p>
            <a:pPr algn="ctr"/>
            <a:r>
              <a:rPr lang="sl-SI" dirty="0">
                <a:latin typeface="Times New Roman" pitchFamily="18" charset="0"/>
                <a:cs typeface="Times New Roman" pitchFamily="18" charset="0"/>
              </a:rPr>
              <a:t>družabnost: možna izguba ali odtujenost od dolgoletnih prijateljev,</a:t>
            </a:r>
          </a:p>
          <a:p>
            <a:pPr marL="0" indent="0" algn="ctr">
              <a:buNone/>
            </a:pPr>
            <a:endParaRPr lang="sl-SI" dirty="0">
              <a:latin typeface="Times New Roman" pitchFamily="18" charset="0"/>
              <a:cs typeface="Times New Roman" pitchFamily="18" charset="0"/>
            </a:endParaRPr>
          </a:p>
          <a:p>
            <a:pPr algn="ctr"/>
            <a:r>
              <a:rPr lang="sl-SI" dirty="0">
                <a:latin typeface="Times New Roman" pitchFamily="18" charset="0"/>
                <a:cs typeface="Times New Roman" pitchFamily="18" charset="0"/>
              </a:rPr>
              <a:t>šola: motivacija in študijske obveznosti lahko trpijo,</a:t>
            </a:r>
          </a:p>
          <a:p>
            <a:pPr marL="0" indent="0" algn="ctr">
              <a:buNone/>
            </a:pPr>
            <a:endParaRPr lang="sl-SI" dirty="0">
              <a:latin typeface="Times New Roman" pitchFamily="18" charset="0"/>
              <a:cs typeface="Times New Roman" pitchFamily="18" charset="0"/>
            </a:endParaRPr>
          </a:p>
          <a:p>
            <a:pPr algn="ctr"/>
            <a:r>
              <a:rPr lang="sl-SI" dirty="0">
                <a:latin typeface="Times New Roman" pitchFamily="18" charset="0"/>
                <a:cs typeface="Times New Roman" pitchFamily="18" charset="0"/>
              </a:rPr>
              <a:t>pravne zadeve: kraja,</a:t>
            </a:r>
          </a:p>
          <a:p>
            <a:pPr algn="ctr"/>
            <a:endParaRPr lang="sl-SI" dirty="0">
              <a:latin typeface="Times New Roman" pitchFamily="18" charset="0"/>
              <a:cs typeface="Times New Roman" pitchFamily="18" charset="0"/>
            </a:endParaRPr>
          </a:p>
          <a:p>
            <a:pPr algn="ctr"/>
            <a:r>
              <a:rPr lang="sl-SI" dirty="0">
                <a:latin typeface="Times New Roman" pitchFamily="18" charset="0"/>
                <a:cs typeface="Times New Roman" pitchFamily="18" charset="0"/>
              </a:rPr>
              <a:t>finančne zadeve: poraba denarja za zadovoljevanje zasvojenosti</a:t>
            </a:r>
          </a:p>
          <a:p>
            <a:endParaRPr lang="sl-SI" dirty="0">
              <a:latin typeface="Times New Roman" pitchFamily="18" charset="0"/>
              <a:cs typeface="Times New Roman" pitchFamily="18" charset="0"/>
            </a:endParaRPr>
          </a:p>
          <a:p>
            <a:endParaRPr lang="sl-SI" dirty="0"/>
          </a:p>
        </p:txBody>
      </p:sp>
    </p:spTree>
    <p:extLst>
      <p:ext uri="{BB962C8B-B14F-4D97-AF65-F5344CB8AC3E}">
        <p14:creationId xmlns:p14="http://schemas.microsoft.com/office/powerpoint/2010/main" val="4270409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slov 1"/>
          <p:cNvSpPr>
            <a:spLocks noGrp="1"/>
          </p:cNvSpPr>
          <p:nvPr>
            <p:ph type="title"/>
          </p:nvPr>
        </p:nvSpPr>
        <p:spPr>
          <a:xfrm>
            <a:off x="755576" y="332656"/>
            <a:ext cx="7467600" cy="724942"/>
          </a:xfrm>
        </p:spPr>
        <p:txBody>
          <a:bodyPr>
            <a:normAutofit/>
          </a:bodyPr>
          <a:lstStyle/>
          <a:p>
            <a:pPr algn="ctr"/>
            <a:r>
              <a:rPr lang="sl-SI" sz="3500" b="1" dirty="0">
                <a:solidFill>
                  <a:srgbClr val="FF0000"/>
                </a:solidFill>
                <a:latin typeface="Times New Roman" pitchFamily="18" charset="0"/>
                <a:cs typeface="Times New Roman" pitchFamily="18" charset="0"/>
              </a:rPr>
              <a:t>ALKOHOL</a:t>
            </a:r>
          </a:p>
        </p:txBody>
      </p:sp>
      <p:sp>
        <p:nvSpPr>
          <p:cNvPr id="3" name="Ograda vsebine 2"/>
          <p:cNvSpPr>
            <a:spLocks noGrp="1"/>
          </p:cNvSpPr>
          <p:nvPr>
            <p:ph sz="quarter" idx="1"/>
          </p:nvPr>
        </p:nvSpPr>
        <p:spPr>
          <a:xfrm>
            <a:off x="827584" y="1268760"/>
            <a:ext cx="7467600" cy="4873752"/>
          </a:xfrm>
        </p:spPr>
        <p:txBody>
          <a:bodyPr>
            <a:normAutofit/>
          </a:bodyPr>
          <a:lstStyle/>
          <a:p>
            <a:endParaRPr lang="sl-SI" dirty="0"/>
          </a:p>
          <a:p>
            <a:pPr algn="ctr">
              <a:buNone/>
            </a:pPr>
            <a:r>
              <a:rPr lang="sl-SI" dirty="0"/>
              <a:t>Alkohol je droga, ki se nahaja v pijačah kot je npr. pivo,vino,žganje. Nahaja pa se lahko tudi v hrani npr, pecivu, bombonih, zdravilih (sirupih), čistilih, razkužilih,….alkohol se celo nahaja v avtomobilskem gorivu.</a:t>
            </a:r>
          </a:p>
          <a:p>
            <a:pPr>
              <a:buNone/>
            </a:pPr>
            <a:endParaRPr lang="sl-SI" dirty="0"/>
          </a:p>
        </p:txBody>
      </p:sp>
      <p:pic>
        <p:nvPicPr>
          <p:cNvPr id="4" name="Slika 3" descr="alcohol-abuse-clip-art-and-decay-alcohol-abuse-3BPGFP-clipart.jpg"/>
          <p:cNvPicPr>
            <a:picLocks noChangeAspect="1"/>
          </p:cNvPicPr>
          <p:nvPr/>
        </p:nvPicPr>
        <p:blipFill>
          <a:blip r:embed="rId2" cstate="print"/>
          <a:stretch>
            <a:fillRect/>
          </a:stretch>
        </p:blipFill>
        <p:spPr>
          <a:xfrm>
            <a:off x="539552" y="3694314"/>
            <a:ext cx="2664296" cy="2397866"/>
          </a:xfrm>
          <a:prstGeom prst="rect">
            <a:avLst/>
          </a:prstGeom>
        </p:spPr>
      </p:pic>
      <p:pic>
        <p:nvPicPr>
          <p:cNvPr id="5" name="Slika 4" descr="alcoholic-clipart-wine_-_glass_11.gif"/>
          <p:cNvPicPr>
            <a:picLocks noChangeAspect="1"/>
          </p:cNvPicPr>
          <p:nvPr/>
        </p:nvPicPr>
        <p:blipFill>
          <a:blip r:embed="rId3" cstate="print"/>
          <a:stretch>
            <a:fillRect/>
          </a:stretch>
        </p:blipFill>
        <p:spPr>
          <a:xfrm>
            <a:off x="6300192" y="3573016"/>
            <a:ext cx="2549649" cy="2976325"/>
          </a:xfrm>
          <a:prstGeom prst="rect">
            <a:avLst/>
          </a:prstGeom>
        </p:spPr>
      </p:pic>
      <p:pic>
        <p:nvPicPr>
          <p:cNvPr id="6" name="Slika 5" descr="60826416.jpg"/>
          <p:cNvPicPr>
            <a:picLocks noChangeAspect="1"/>
          </p:cNvPicPr>
          <p:nvPr/>
        </p:nvPicPr>
        <p:blipFill>
          <a:blip r:embed="rId4" cstate="print"/>
          <a:stretch>
            <a:fillRect/>
          </a:stretch>
        </p:blipFill>
        <p:spPr>
          <a:xfrm>
            <a:off x="2915816" y="4797152"/>
            <a:ext cx="3408040" cy="179987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83568" y="404664"/>
            <a:ext cx="7467600" cy="724942"/>
          </a:xfrm>
        </p:spPr>
        <p:txBody>
          <a:bodyPr>
            <a:normAutofit/>
          </a:bodyPr>
          <a:lstStyle/>
          <a:p>
            <a:pPr algn="ctr"/>
            <a:r>
              <a:rPr lang="sl-SI" sz="3500" b="1" dirty="0">
                <a:solidFill>
                  <a:srgbClr val="FF0000"/>
                </a:solidFill>
                <a:latin typeface="Times New Roman" pitchFamily="18" charset="0"/>
                <a:cs typeface="Times New Roman" pitchFamily="18" charset="0"/>
              </a:rPr>
              <a:t>ALKOHOL</a:t>
            </a:r>
          </a:p>
        </p:txBody>
      </p:sp>
      <p:sp>
        <p:nvSpPr>
          <p:cNvPr id="3" name="Ograda vsebine 2"/>
          <p:cNvSpPr>
            <a:spLocks noGrp="1"/>
          </p:cNvSpPr>
          <p:nvPr>
            <p:ph sz="quarter" idx="1"/>
          </p:nvPr>
        </p:nvSpPr>
        <p:spPr>
          <a:xfrm>
            <a:off x="611560" y="1124744"/>
            <a:ext cx="7467600" cy="4873752"/>
          </a:xfrm>
        </p:spPr>
        <p:txBody>
          <a:bodyPr/>
          <a:lstStyle/>
          <a:p>
            <a:pPr algn="ctr">
              <a:buNone/>
            </a:pPr>
            <a:endParaRPr lang="sl-SI" dirty="0"/>
          </a:p>
          <a:p>
            <a:pPr algn="ctr">
              <a:buNone/>
            </a:pPr>
            <a:r>
              <a:rPr lang="sl-SI" dirty="0"/>
              <a:t>Pitje alkoholnih pijač, je najpogostejša oblika uživanja drog pri nas.</a:t>
            </a:r>
          </a:p>
          <a:p>
            <a:pPr algn="ctr">
              <a:buNone/>
            </a:pPr>
            <a:endParaRPr lang="sl-SI" dirty="0"/>
          </a:p>
          <a:p>
            <a:pPr algn="ctr">
              <a:buNone/>
            </a:pPr>
            <a:r>
              <a:rPr lang="sl-SI" dirty="0"/>
              <a:t>Pitje in prodaja alkohola mladostnikom do 18 leta starosti je prepovedana.</a:t>
            </a:r>
          </a:p>
          <a:p>
            <a:endParaRPr lang="sl-SI" dirty="0"/>
          </a:p>
        </p:txBody>
      </p:sp>
      <p:pic>
        <p:nvPicPr>
          <p:cNvPr id="4" name="Slika 3" descr="say-no-alcohol-clipart-vzhcuE-clipart.jpg"/>
          <p:cNvPicPr>
            <a:picLocks noChangeAspect="1"/>
          </p:cNvPicPr>
          <p:nvPr/>
        </p:nvPicPr>
        <p:blipFill>
          <a:blip r:embed="rId2" cstate="print"/>
          <a:stretch>
            <a:fillRect/>
          </a:stretch>
        </p:blipFill>
        <p:spPr>
          <a:xfrm>
            <a:off x="3203848" y="4005064"/>
            <a:ext cx="2528629" cy="2564904"/>
          </a:xfrm>
          <a:prstGeom prst="rect">
            <a:avLst/>
          </a:prstGeom>
        </p:spPr>
      </p:pic>
      <p:pic>
        <p:nvPicPr>
          <p:cNvPr id="5" name="Slika 4" descr="4152.jpg"/>
          <p:cNvPicPr>
            <a:picLocks noChangeAspect="1"/>
          </p:cNvPicPr>
          <p:nvPr/>
        </p:nvPicPr>
        <p:blipFill>
          <a:blip r:embed="rId3" cstate="print"/>
          <a:stretch>
            <a:fillRect/>
          </a:stretch>
        </p:blipFill>
        <p:spPr>
          <a:xfrm>
            <a:off x="6372200" y="3861048"/>
            <a:ext cx="2266950" cy="2019300"/>
          </a:xfrm>
          <a:prstGeom prst="rect">
            <a:avLst/>
          </a:prstGeom>
        </p:spPr>
      </p:pic>
      <p:pic>
        <p:nvPicPr>
          <p:cNvPr id="6" name="Slika 5" descr="24803730-Cartoon-of-celebrating-dunk-with-champagne-bottle-Stock-Vector-drunk-alcohol.jpg"/>
          <p:cNvPicPr>
            <a:picLocks noChangeAspect="1"/>
          </p:cNvPicPr>
          <p:nvPr/>
        </p:nvPicPr>
        <p:blipFill>
          <a:blip r:embed="rId4" cstate="print"/>
          <a:stretch>
            <a:fillRect/>
          </a:stretch>
        </p:blipFill>
        <p:spPr>
          <a:xfrm>
            <a:off x="611560" y="3645024"/>
            <a:ext cx="1321308" cy="19812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755576" y="188640"/>
            <a:ext cx="7467600" cy="724942"/>
          </a:xfrm>
        </p:spPr>
        <p:txBody>
          <a:bodyPr>
            <a:normAutofit/>
          </a:bodyPr>
          <a:lstStyle/>
          <a:p>
            <a:pPr algn="ctr"/>
            <a:r>
              <a:rPr lang="sl-SI" sz="3500" dirty="0">
                <a:solidFill>
                  <a:srgbClr val="FF0000"/>
                </a:solidFill>
                <a:latin typeface="Times New Roman" pitchFamily="18" charset="0"/>
                <a:cs typeface="Times New Roman" pitchFamily="18" charset="0"/>
              </a:rPr>
              <a:t>ALKOHOL</a:t>
            </a:r>
          </a:p>
        </p:txBody>
      </p:sp>
      <p:sp>
        <p:nvSpPr>
          <p:cNvPr id="3" name="Ograda vsebine 2"/>
          <p:cNvSpPr>
            <a:spLocks noGrp="1"/>
          </p:cNvSpPr>
          <p:nvPr>
            <p:ph sz="quarter" idx="1"/>
          </p:nvPr>
        </p:nvSpPr>
        <p:spPr>
          <a:xfrm>
            <a:off x="755576" y="1268760"/>
            <a:ext cx="7467600" cy="4873752"/>
          </a:xfrm>
        </p:spPr>
        <p:txBody>
          <a:bodyPr/>
          <a:lstStyle/>
          <a:p>
            <a:pPr algn="ctr">
              <a:buNone/>
            </a:pPr>
            <a:r>
              <a:rPr lang="sl-SI" dirty="0"/>
              <a:t>Najbolj dovzetni za učinke alkohola so možgani, kar se kaže z različnimi motnjami npr. motnje v razmišljanju in odločanju, motnje ravnotežja, govora, budnosti, poslabša se vid,…</a:t>
            </a:r>
          </a:p>
          <a:p>
            <a:endParaRPr lang="sl-SI" dirty="0"/>
          </a:p>
        </p:txBody>
      </p:sp>
      <p:pic>
        <p:nvPicPr>
          <p:cNvPr id="4" name="Slika 3" descr="52.jpg"/>
          <p:cNvPicPr>
            <a:picLocks noChangeAspect="1"/>
          </p:cNvPicPr>
          <p:nvPr/>
        </p:nvPicPr>
        <p:blipFill>
          <a:blip r:embed="rId2" cstate="print"/>
          <a:stretch>
            <a:fillRect/>
          </a:stretch>
        </p:blipFill>
        <p:spPr>
          <a:xfrm>
            <a:off x="611560" y="3717032"/>
            <a:ext cx="2314575" cy="1971675"/>
          </a:xfrm>
          <a:prstGeom prst="rect">
            <a:avLst/>
          </a:prstGeom>
        </p:spPr>
      </p:pic>
      <p:pic>
        <p:nvPicPr>
          <p:cNvPr id="5" name="Slika 4" descr="man-fall-down-drunk-illustration-depicts-fallen-his-butt-air-46392461.jpg"/>
          <p:cNvPicPr>
            <a:picLocks noChangeAspect="1"/>
          </p:cNvPicPr>
          <p:nvPr/>
        </p:nvPicPr>
        <p:blipFill>
          <a:blip r:embed="rId3" cstate="print"/>
          <a:stretch>
            <a:fillRect/>
          </a:stretch>
        </p:blipFill>
        <p:spPr>
          <a:xfrm>
            <a:off x="3563888" y="3789040"/>
            <a:ext cx="4938237" cy="2116048"/>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ltana">
  <a:themeElements>
    <a:clrScheme name="Altan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Altan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ltan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Oriel</Template>
  <TotalTime>1250</TotalTime>
  <Words>1100</Words>
  <Application>Microsoft Office PowerPoint</Application>
  <PresentationFormat>Diaprojekcija na zaslonu (4:3)</PresentationFormat>
  <Paragraphs>111</Paragraphs>
  <Slides>22</Slides>
  <Notes>0</Notes>
  <HiddenSlides>0</HiddenSlides>
  <MMClips>0</MMClips>
  <ScaleCrop>false</ScaleCrop>
  <HeadingPairs>
    <vt:vector size="6" baseType="variant">
      <vt:variant>
        <vt:lpstr>Uporabljene pisave</vt:lpstr>
      </vt:variant>
      <vt:variant>
        <vt:i4>7</vt:i4>
      </vt:variant>
      <vt:variant>
        <vt:lpstr>Tema</vt:lpstr>
      </vt:variant>
      <vt:variant>
        <vt:i4>1</vt:i4>
      </vt:variant>
      <vt:variant>
        <vt:lpstr>Naslovi diapozitivov</vt:lpstr>
      </vt:variant>
      <vt:variant>
        <vt:i4>22</vt:i4>
      </vt:variant>
    </vt:vector>
  </HeadingPairs>
  <TitlesOfParts>
    <vt:vector size="30" baseType="lpstr">
      <vt:lpstr>AR DARLING</vt:lpstr>
      <vt:lpstr>Arial</vt:lpstr>
      <vt:lpstr>Calibri</vt:lpstr>
      <vt:lpstr>Century Schoolbook</vt:lpstr>
      <vt:lpstr>Times New Roman</vt:lpstr>
      <vt:lpstr>Wingdings</vt:lpstr>
      <vt:lpstr>Wingdings 2</vt:lpstr>
      <vt:lpstr>Altana</vt:lpstr>
      <vt:lpstr>Zasvojenost -  5. razred</vt:lpstr>
      <vt:lpstr>zasvojenost</vt:lpstr>
      <vt:lpstr>DROGE</vt:lpstr>
      <vt:lpstr>VRSTE DROG</vt:lpstr>
      <vt:lpstr>Vrste Drog</vt:lpstr>
      <vt:lpstr>Vpliv drog na osebo in okolico </vt:lpstr>
      <vt:lpstr>ALKOHOL</vt:lpstr>
      <vt:lpstr>ALKOHOL</vt:lpstr>
      <vt:lpstr>ALKOHOL</vt:lpstr>
      <vt:lpstr>ALKOHOL</vt:lpstr>
      <vt:lpstr>TOBAK</vt:lpstr>
      <vt:lpstr>Vpliv tobaka na organe</vt:lpstr>
      <vt:lpstr>Vpliv tobaka na organe</vt:lpstr>
      <vt:lpstr>Energijske pijače</vt:lpstr>
      <vt:lpstr>Energijske pijače</vt:lpstr>
      <vt:lpstr>Trditve o energijskih pijačah</vt:lpstr>
      <vt:lpstr>HLAPILA</vt:lpstr>
      <vt:lpstr>HLAPILA</vt:lpstr>
      <vt:lpstr>Računalnik, televizija, mobitel? </vt:lpstr>
      <vt:lpstr>Kaj lahko najprej storiš? </vt:lpstr>
      <vt:lpstr>Domača naloga: Križanka z zaključno mislijo</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Zasvojenost- 5 razred</dc:title>
  <dc:creator>Sandra</dc:creator>
  <cp:lastModifiedBy>sencar</cp:lastModifiedBy>
  <cp:revision>51</cp:revision>
  <cp:lastPrinted>2016-08-31T06:39:41Z</cp:lastPrinted>
  <dcterms:created xsi:type="dcterms:W3CDTF">2015-07-28T14:34:09Z</dcterms:created>
  <dcterms:modified xsi:type="dcterms:W3CDTF">2020-05-18T07:31:17Z</dcterms:modified>
</cp:coreProperties>
</file>