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8" r:id="rId4"/>
    <p:sldId id="261" r:id="rId5"/>
    <p:sldId id="262" r:id="rId6"/>
    <p:sldId id="263" r:id="rId7"/>
    <p:sldId id="257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26" autoAdjust="0"/>
    <p:restoredTop sz="94660"/>
  </p:normalViewPr>
  <p:slideViewPr>
    <p:cSldViewPr>
      <p:cViewPr>
        <p:scale>
          <a:sx n="66" d="100"/>
          <a:sy n="66" d="100"/>
        </p:scale>
        <p:origin x="-1638" y="-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D1041-E6CD-421D-92C5-B169E8735E6D}" type="datetimeFigureOut">
              <a:rPr lang="sl-SI" smtClean="0"/>
              <a:t>2.4.2020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174A-3187-4EA6-BC17-5BE2D2163FF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52661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D1041-E6CD-421D-92C5-B169E8735E6D}" type="datetimeFigureOut">
              <a:rPr lang="sl-SI" smtClean="0"/>
              <a:t>2.4.2020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174A-3187-4EA6-BC17-5BE2D2163FF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37554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D1041-E6CD-421D-92C5-B169E8735E6D}" type="datetimeFigureOut">
              <a:rPr lang="sl-SI" smtClean="0"/>
              <a:t>2.4.2020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174A-3187-4EA6-BC17-5BE2D2163FF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39237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D1041-E6CD-421D-92C5-B169E8735E6D}" type="datetimeFigureOut">
              <a:rPr lang="sl-SI" smtClean="0"/>
              <a:t>2.4.2020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174A-3187-4EA6-BC17-5BE2D2163FF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80497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D1041-E6CD-421D-92C5-B169E8735E6D}" type="datetimeFigureOut">
              <a:rPr lang="sl-SI" smtClean="0"/>
              <a:t>2.4.2020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174A-3187-4EA6-BC17-5BE2D2163FF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22130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D1041-E6CD-421D-92C5-B169E8735E6D}" type="datetimeFigureOut">
              <a:rPr lang="sl-SI" smtClean="0"/>
              <a:t>2.4.2020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174A-3187-4EA6-BC17-5BE2D2163FF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35038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D1041-E6CD-421D-92C5-B169E8735E6D}" type="datetimeFigureOut">
              <a:rPr lang="sl-SI" smtClean="0"/>
              <a:t>2.4.2020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174A-3187-4EA6-BC17-5BE2D2163FF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55928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D1041-E6CD-421D-92C5-B169E8735E6D}" type="datetimeFigureOut">
              <a:rPr lang="sl-SI" smtClean="0"/>
              <a:t>2.4.2020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174A-3187-4EA6-BC17-5BE2D2163FF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8976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D1041-E6CD-421D-92C5-B169E8735E6D}" type="datetimeFigureOut">
              <a:rPr lang="sl-SI" smtClean="0"/>
              <a:t>2.4.2020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174A-3187-4EA6-BC17-5BE2D2163FF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14556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D1041-E6CD-421D-92C5-B169E8735E6D}" type="datetimeFigureOut">
              <a:rPr lang="sl-SI" smtClean="0"/>
              <a:t>2.4.2020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174A-3187-4EA6-BC17-5BE2D2163FF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2734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D1041-E6CD-421D-92C5-B169E8735E6D}" type="datetimeFigureOut">
              <a:rPr lang="sl-SI" smtClean="0"/>
              <a:t>2.4.2020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174A-3187-4EA6-BC17-5BE2D2163FF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48364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D1041-E6CD-421D-92C5-B169E8735E6D}" type="datetimeFigureOut">
              <a:rPr lang="sl-SI" smtClean="0"/>
              <a:t>2.4.2020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6A174A-3187-4EA6-BC17-5BE2D2163FF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57363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radovednih-pet.si/vsebine/rp4-dru-sdz-osn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AS NEKOČ IN DANES | Eko generacij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82" y="182081"/>
            <a:ext cx="3833090" cy="2280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1028" name="Picture 4" descr="1935 Dobec – Oranje po starem | Stare slik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221088"/>
            <a:ext cx="3312498" cy="2481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Skrivnostna moč piramid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5" name="AutoShape 8" descr="Skrivnostna moč piramid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1036" name="Picture 12" descr="Kako prazgodovinske poslikave pomagajo najnaprednejšim genetskim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404" y="160337"/>
            <a:ext cx="3514032" cy="2302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krivnostna moč piramid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167" y="3717032"/>
            <a:ext cx="4235897" cy="2750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sl-SI" sz="6600" b="1" dirty="0" smtClean="0">
                <a:solidFill>
                  <a:srgbClr val="C00000"/>
                </a:solidFill>
              </a:rPr>
              <a:t>KAJ SE JE DOGAJALO NEKOČ</a:t>
            </a:r>
            <a:endParaRPr lang="sl-SI" sz="6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22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57" t="31150" r="30946" b="46351"/>
          <a:stretch/>
        </p:blipFill>
        <p:spPr bwMode="auto">
          <a:xfrm>
            <a:off x="32409" y="1731618"/>
            <a:ext cx="9111591" cy="2489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ravokotnik 2"/>
          <p:cNvSpPr/>
          <p:nvPr/>
        </p:nvSpPr>
        <p:spPr>
          <a:xfrm>
            <a:off x="1907704" y="188640"/>
            <a:ext cx="37100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Časovni trak</a:t>
            </a:r>
            <a:endParaRPr lang="sl-SI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cxnSp>
        <p:nvCxnSpPr>
          <p:cNvPr id="5" name="Raven puščični povezovalnik 4"/>
          <p:cNvCxnSpPr/>
          <p:nvPr/>
        </p:nvCxnSpPr>
        <p:spPr>
          <a:xfrm flipH="1">
            <a:off x="4067944" y="1592796"/>
            <a:ext cx="1368152" cy="3240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PoljeZBesedilom 10"/>
          <p:cNvSpPr txBox="1"/>
          <p:nvPr/>
        </p:nvSpPr>
        <p:spPr>
          <a:xfrm>
            <a:off x="5462736" y="1361963"/>
            <a:ext cx="12336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b="1" dirty="0">
                <a:solidFill>
                  <a:schemeClr val="accent1"/>
                </a:solidFill>
              </a:rPr>
              <a:t>v</a:t>
            </a:r>
            <a:r>
              <a:rPr lang="sl-SI" sz="2400" b="1" dirty="0" smtClean="0">
                <a:solidFill>
                  <a:schemeClr val="accent1"/>
                </a:solidFill>
              </a:rPr>
              <a:t> zvezek</a:t>
            </a:r>
            <a:endParaRPr lang="sl-SI" sz="2400" b="1" dirty="0">
              <a:solidFill>
                <a:schemeClr val="accent1"/>
              </a:solidFill>
            </a:endParaRPr>
          </a:p>
        </p:txBody>
      </p:sp>
      <p:sp>
        <p:nvSpPr>
          <p:cNvPr id="13" name="PoljeZBesedilom 12"/>
          <p:cNvSpPr txBox="1"/>
          <p:nvPr/>
        </p:nvSpPr>
        <p:spPr>
          <a:xfrm>
            <a:off x="180346" y="4006854"/>
            <a:ext cx="8324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b="1" dirty="0">
                <a:solidFill>
                  <a:schemeClr val="accent1"/>
                </a:solidFill>
              </a:rPr>
              <a:t>n</a:t>
            </a:r>
            <a:r>
              <a:rPr lang="sl-SI" sz="2400" b="1" dirty="0" smtClean="0">
                <a:solidFill>
                  <a:schemeClr val="accent1"/>
                </a:solidFill>
              </a:rPr>
              <a:t>pr. :</a:t>
            </a:r>
            <a:endParaRPr lang="sl-SI" sz="2400" b="1" dirty="0">
              <a:solidFill>
                <a:schemeClr val="accent1"/>
              </a:solidFill>
            </a:endParaRPr>
          </a:p>
        </p:txBody>
      </p:sp>
      <p:cxnSp>
        <p:nvCxnSpPr>
          <p:cNvPr id="14" name="Raven povezovalnik 13"/>
          <p:cNvCxnSpPr/>
          <p:nvPr/>
        </p:nvCxnSpPr>
        <p:spPr>
          <a:xfrm flipV="1">
            <a:off x="157245" y="5085185"/>
            <a:ext cx="8964488" cy="780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Raven povezovalnik 14"/>
          <p:cNvCxnSpPr/>
          <p:nvPr/>
        </p:nvCxnSpPr>
        <p:spPr>
          <a:xfrm>
            <a:off x="8870213" y="4926773"/>
            <a:ext cx="251520" cy="15841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Raven povezovalnik 15"/>
          <p:cNvCxnSpPr/>
          <p:nvPr/>
        </p:nvCxnSpPr>
        <p:spPr>
          <a:xfrm flipH="1">
            <a:off x="8870213" y="5085184"/>
            <a:ext cx="251520" cy="14401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Raven povezovalnik 16"/>
          <p:cNvCxnSpPr/>
          <p:nvPr/>
        </p:nvCxnSpPr>
        <p:spPr>
          <a:xfrm>
            <a:off x="157245" y="4941773"/>
            <a:ext cx="0" cy="30242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Raven povezovalnik 17"/>
          <p:cNvCxnSpPr/>
          <p:nvPr/>
        </p:nvCxnSpPr>
        <p:spPr>
          <a:xfrm>
            <a:off x="1274402" y="4933970"/>
            <a:ext cx="0" cy="30242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Raven povezovalnik 18"/>
          <p:cNvCxnSpPr/>
          <p:nvPr/>
        </p:nvCxnSpPr>
        <p:spPr>
          <a:xfrm>
            <a:off x="2627784" y="4926773"/>
            <a:ext cx="0" cy="30242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Raven povezovalnik 19"/>
          <p:cNvCxnSpPr/>
          <p:nvPr/>
        </p:nvCxnSpPr>
        <p:spPr>
          <a:xfrm>
            <a:off x="3827843" y="4926773"/>
            <a:ext cx="0" cy="30242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5" name="PoljeZBesedilom 34"/>
          <p:cNvSpPr txBox="1"/>
          <p:nvPr/>
        </p:nvSpPr>
        <p:spPr>
          <a:xfrm>
            <a:off x="4929803" y="1965038"/>
            <a:ext cx="4186724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b="1" dirty="0" smtClean="0">
                <a:solidFill>
                  <a:srgbClr val="00B050"/>
                </a:solidFill>
              </a:rPr>
              <a:t>Na eni strani ni puščice, ker se je tam tvoj </a:t>
            </a:r>
          </a:p>
          <a:p>
            <a:r>
              <a:rPr lang="sl-SI" b="1" dirty="0" smtClean="0">
                <a:solidFill>
                  <a:srgbClr val="00B050"/>
                </a:solidFill>
              </a:rPr>
              <a:t>časovni trak  začel, na drugi pa je, </a:t>
            </a:r>
          </a:p>
          <a:p>
            <a:r>
              <a:rPr lang="sl-SI" b="1" dirty="0" smtClean="0">
                <a:solidFill>
                  <a:srgbClr val="00B050"/>
                </a:solidFill>
              </a:rPr>
              <a:t>ker se bo še nadaljeval. </a:t>
            </a:r>
          </a:p>
          <a:p>
            <a:endParaRPr lang="sl-SI" sz="2400" b="1" dirty="0">
              <a:solidFill>
                <a:schemeClr val="accent1"/>
              </a:solidFill>
            </a:endParaRPr>
          </a:p>
        </p:txBody>
      </p:sp>
      <p:cxnSp>
        <p:nvCxnSpPr>
          <p:cNvPr id="36" name="Raven puščični povezovalnik 35"/>
          <p:cNvCxnSpPr/>
          <p:nvPr/>
        </p:nvCxnSpPr>
        <p:spPr>
          <a:xfrm flipH="1">
            <a:off x="4355976" y="2307690"/>
            <a:ext cx="573827" cy="4732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220" name="PoljeZBesedilom 9219"/>
          <p:cNvSpPr txBox="1"/>
          <p:nvPr/>
        </p:nvSpPr>
        <p:spPr>
          <a:xfrm>
            <a:off x="32409" y="5373216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2000</a:t>
            </a:r>
            <a:endParaRPr lang="sl-SI" dirty="0"/>
          </a:p>
        </p:txBody>
      </p:sp>
      <p:sp>
        <p:nvSpPr>
          <p:cNvPr id="39" name="PoljeZBesedilom 38"/>
          <p:cNvSpPr txBox="1"/>
          <p:nvPr/>
        </p:nvSpPr>
        <p:spPr>
          <a:xfrm>
            <a:off x="32409" y="4522249"/>
            <a:ext cx="825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rojstvo</a:t>
            </a:r>
            <a:endParaRPr lang="sl-SI" dirty="0"/>
          </a:p>
        </p:txBody>
      </p:sp>
      <p:sp>
        <p:nvSpPr>
          <p:cNvPr id="40" name="PoljeZBesedilom 39"/>
          <p:cNvSpPr txBox="1"/>
          <p:nvPr/>
        </p:nvSpPr>
        <p:spPr>
          <a:xfrm>
            <a:off x="1012818" y="4357766"/>
            <a:ext cx="8146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Shodil </a:t>
            </a:r>
          </a:p>
          <a:p>
            <a:pPr algn="ctr"/>
            <a:r>
              <a:rPr lang="sl-SI" dirty="0" smtClean="0"/>
              <a:t>sem</a:t>
            </a:r>
          </a:p>
        </p:txBody>
      </p:sp>
      <p:sp>
        <p:nvSpPr>
          <p:cNvPr id="41" name="PoljeZBesedilom 40"/>
          <p:cNvSpPr txBox="1"/>
          <p:nvPr/>
        </p:nvSpPr>
        <p:spPr>
          <a:xfrm>
            <a:off x="1012818" y="5525616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2001</a:t>
            </a:r>
            <a:endParaRPr lang="sl-SI" dirty="0"/>
          </a:p>
        </p:txBody>
      </p:sp>
      <p:cxnSp>
        <p:nvCxnSpPr>
          <p:cNvPr id="9222" name="Raven puščični povezovalnik 9221"/>
          <p:cNvCxnSpPr>
            <a:stCxn id="9223" idx="1"/>
          </p:cNvCxnSpPr>
          <p:nvPr/>
        </p:nvCxnSpPr>
        <p:spPr>
          <a:xfrm flipH="1" flipV="1">
            <a:off x="2294637" y="5627241"/>
            <a:ext cx="2472628" cy="4295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23" name="PoljeZBesedilom 9222"/>
          <p:cNvSpPr txBox="1"/>
          <p:nvPr/>
        </p:nvSpPr>
        <p:spPr>
          <a:xfrm>
            <a:off x="4767265" y="5856766"/>
            <a:ext cx="43225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b="1" dirty="0" smtClean="0">
                <a:solidFill>
                  <a:schemeClr val="tx2">
                    <a:lumMod val="75000"/>
                  </a:schemeClr>
                </a:solidFill>
              </a:rPr>
              <a:t>Vstaviš svoje letnice in trak nadaljuješ .</a:t>
            </a:r>
            <a:endParaRPr lang="sl-SI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69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šola 2019\avatarčki\Hey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358"/>
          <a:stretch/>
        </p:blipFill>
        <p:spPr bwMode="auto">
          <a:xfrm>
            <a:off x="270" y="1563928"/>
            <a:ext cx="233680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ni oblaček 2"/>
          <p:cNvSpPr/>
          <p:nvPr/>
        </p:nvSpPr>
        <p:spPr>
          <a:xfrm>
            <a:off x="2987824" y="1772816"/>
            <a:ext cx="5233331" cy="2880320"/>
          </a:xfrm>
          <a:prstGeom prst="wedgeEllipseCallout">
            <a:avLst>
              <a:gd name="adj1" fmla="val -84862"/>
              <a:gd name="adj2" fmla="val 2634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400" dirty="0" smtClean="0"/>
              <a:t>Za danes si končal/a z družbo. Sedaj pa hitro na arheološko raziskovanje okrog hiše (morda najdeš kak zanimiv predmet iz preteklosti).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3897036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https://apis.mail.yahoo.com/ws/v3/mailboxes/@.id==VjN-KsjOaYPzwkW708aw_EhYxpB6k-QFlK4TxORWm0hrGzR0MvyLA22exIhEo9deuVsT4QS589m2ULn4HOf3kMCF_g/messages/@.id==AHP2JM07yX3SXoT-MgmkwI8Zsus/content/parts/@.id==2/thumbnail?appId=YMailNodin&amp;page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4101" name="Picture 5" descr="C:\Users\leptop\Downloads\0ea7c5ddac43290729f51a8b683fe6445f3173df77f2bd030664115f0a863753.0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67"/>
          <a:stretch/>
        </p:blipFill>
        <p:spPr bwMode="auto">
          <a:xfrm flipH="1">
            <a:off x="161344" y="980728"/>
            <a:ext cx="3912369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ni oblaček 1"/>
          <p:cNvSpPr/>
          <p:nvPr/>
        </p:nvSpPr>
        <p:spPr>
          <a:xfrm>
            <a:off x="3707904" y="2708920"/>
            <a:ext cx="5233331" cy="2880320"/>
          </a:xfrm>
          <a:prstGeom prst="wedgeEllipseCallout">
            <a:avLst>
              <a:gd name="adj1" fmla="val -79592"/>
              <a:gd name="adj2" fmla="val -3967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400" dirty="0" smtClean="0"/>
              <a:t>Najprej si natančno preberi stran 48 v učbeniku. Preberi vsaj dvakrat in razmišljaj o čem bereš. Ko prebereš, pojdi na naslednji diapozitiv.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350554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273536" y="327686"/>
            <a:ext cx="290906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PRETEKLOST,</a:t>
            </a:r>
            <a:endParaRPr lang="sl-SI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Pravokotnik 2"/>
          <p:cNvSpPr/>
          <p:nvPr/>
        </p:nvSpPr>
        <p:spPr>
          <a:xfrm>
            <a:off x="3178552" y="204575"/>
            <a:ext cx="280294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SEDANJOST</a:t>
            </a:r>
            <a:r>
              <a:rPr lang="sl-SI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,</a:t>
            </a:r>
            <a:endParaRPr lang="sl-SI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Pravokotnik 3"/>
          <p:cNvSpPr/>
          <p:nvPr/>
        </p:nvSpPr>
        <p:spPr>
          <a:xfrm>
            <a:off x="5947179" y="266130"/>
            <a:ext cx="305064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4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PRIHODNOST</a:t>
            </a:r>
            <a:endParaRPr lang="sl-SI" sz="4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cxnSp>
        <p:nvCxnSpPr>
          <p:cNvPr id="6" name="Raven puščični povezovalnik 5"/>
          <p:cNvCxnSpPr/>
          <p:nvPr/>
        </p:nvCxnSpPr>
        <p:spPr>
          <a:xfrm flipH="1">
            <a:off x="1259632" y="1035572"/>
            <a:ext cx="144016" cy="13133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PoljeZBesedilom 6"/>
          <p:cNvSpPr txBox="1"/>
          <p:nvPr/>
        </p:nvSpPr>
        <p:spPr>
          <a:xfrm>
            <a:off x="0" y="2492896"/>
            <a:ext cx="36627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l-SI" sz="2400" dirty="0" smtClean="0">
                <a:solidFill>
                  <a:srgbClr val="C00000"/>
                </a:solidFill>
              </a:rPr>
              <a:t>Vse, kar se je zgodilo v času,</a:t>
            </a:r>
          </a:p>
          <a:p>
            <a:pPr algn="ctr"/>
            <a:r>
              <a:rPr lang="sl-SI" sz="2400" dirty="0" smtClean="0">
                <a:solidFill>
                  <a:srgbClr val="C00000"/>
                </a:solidFill>
              </a:rPr>
              <a:t>ki je že minil.</a:t>
            </a:r>
            <a:endParaRPr lang="sl-SI" sz="2400" dirty="0">
              <a:solidFill>
                <a:srgbClr val="C00000"/>
              </a:solidFill>
            </a:endParaRPr>
          </a:p>
        </p:txBody>
      </p:sp>
      <p:cxnSp>
        <p:nvCxnSpPr>
          <p:cNvPr id="9" name="Raven puščični povezovalnik 8"/>
          <p:cNvCxnSpPr>
            <a:stCxn id="3" idx="2"/>
          </p:cNvCxnSpPr>
          <p:nvPr/>
        </p:nvCxnSpPr>
        <p:spPr>
          <a:xfrm flipH="1">
            <a:off x="4580025" y="1035572"/>
            <a:ext cx="1" cy="28254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PoljeZBesedilom 9"/>
          <p:cNvSpPr txBox="1"/>
          <p:nvPr/>
        </p:nvSpPr>
        <p:spPr>
          <a:xfrm>
            <a:off x="2868083" y="4005064"/>
            <a:ext cx="34238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 smtClean="0">
                <a:solidFill>
                  <a:schemeClr val="accent1">
                    <a:lumMod val="75000"/>
                  </a:schemeClr>
                </a:solidFill>
              </a:rPr>
              <a:t>Čas, v katerem živimo.</a:t>
            </a:r>
            <a:endParaRPr lang="sl-SI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3" name="Raven puščični povezovalnik 12"/>
          <p:cNvCxnSpPr/>
          <p:nvPr/>
        </p:nvCxnSpPr>
        <p:spPr>
          <a:xfrm>
            <a:off x="7164288" y="1035572"/>
            <a:ext cx="72008" cy="11692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4" name="PoljeZBesedilom 13"/>
          <p:cNvSpPr txBox="1"/>
          <p:nvPr/>
        </p:nvSpPr>
        <p:spPr>
          <a:xfrm>
            <a:off x="5799870" y="2492896"/>
            <a:ext cx="31951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 smtClean="0">
                <a:solidFill>
                  <a:srgbClr val="00B050"/>
                </a:solidFill>
              </a:rPr>
              <a:t>Čas, ki bo šele prišel.</a:t>
            </a:r>
            <a:endParaRPr lang="sl-SI" sz="2800" dirty="0">
              <a:solidFill>
                <a:srgbClr val="00B050"/>
              </a:solidFill>
            </a:endParaRPr>
          </a:p>
        </p:txBody>
      </p:sp>
      <p:pic>
        <p:nvPicPr>
          <p:cNvPr id="3076" name="Picture 4" descr="Da bi videli prihodnost, moramo najprej spoznati sedanjost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773" y="4725144"/>
            <a:ext cx="3957202" cy="1998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954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0"/>
            <a:ext cx="9036496" cy="1143000"/>
          </a:xfrm>
        </p:spPr>
        <p:txBody>
          <a:bodyPr>
            <a:normAutofit/>
          </a:bodyPr>
          <a:lstStyle/>
          <a:p>
            <a:pPr algn="l"/>
            <a:r>
              <a:rPr lang="sl-SI" dirty="0" smtClean="0">
                <a:solidFill>
                  <a:srgbClr val="FF0000"/>
                </a:solidFill>
              </a:rPr>
              <a:t>Razmisli in odgovori </a:t>
            </a:r>
            <a:r>
              <a:rPr lang="sl-SI" sz="2200" dirty="0" smtClean="0">
                <a:solidFill>
                  <a:srgbClr val="FF0000"/>
                </a:solidFill>
              </a:rPr>
              <a:t>(odgovorov ni potrebno zapisovati).</a:t>
            </a:r>
            <a:endParaRPr lang="sl-SI" sz="2200" dirty="0">
              <a:solidFill>
                <a:srgbClr val="FF000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23528" y="1340768"/>
            <a:ext cx="8553128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l-SI" dirty="0" smtClean="0">
                <a:solidFill>
                  <a:srgbClr val="00B050"/>
                </a:solidFill>
              </a:rPr>
              <a:t>1. Ali sta sedanjost in preteklost povezana?</a:t>
            </a:r>
          </a:p>
          <a:p>
            <a:pPr marL="0" indent="0">
              <a:buNone/>
            </a:pPr>
            <a:r>
              <a:rPr lang="sl-SI" dirty="0" smtClean="0">
                <a:solidFill>
                  <a:schemeClr val="accent4"/>
                </a:solidFill>
              </a:rPr>
              <a:t>2. Povej en primer, ki to dokazuje.</a:t>
            </a:r>
          </a:p>
          <a:p>
            <a:pPr marL="0" indent="0">
              <a:buNone/>
            </a:pPr>
            <a:r>
              <a:rPr lang="sl-SI" dirty="0" smtClean="0">
                <a:solidFill>
                  <a:srgbClr val="0070C0"/>
                </a:solidFill>
              </a:rPr>
              <a:t>3. Ali lahko dogodke iz preteklosti ponovimo in spremenimo?</a:t>
            </a:r>
          </a:p>
          <a:p>
            <a:endParaRPr lang="sl-SI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sl-SI" dirty="0" smtClean="0">
                <a:solidFill>
                  <a:srgbClr val="00B050"/>
                </a:solidFill>
              </a:rPr>
              <a:t>1. Da, vse kar se je zgodilo v preteklosti, je povezano z dogodki v sedanjosti.</a:t>
            </a:r>
          </a:p>
          <a:p>
            <a:pPr marL="0" indent="0">
              <a:buNone/>
            </a:pPr>
            <a:r>
              <a:rPr lang="sl-SI" dirty="0" smtClean="0">
                <a:solidFill>
                  <a:schemeClr val="accent4"/>
                </a:solidFill>
              </a:rPr>
              <a:t>2. Nisem se dovolj učil – dobil sem negativno oceno.</a:t>
            </a:r>
          </a:p>
          <a:p>
            <a:pPr marL="0" indent="0">
              <a:buNone/>
            </a:pPr>
            <a:r>
              <a:rPr lang="sl-SI" dirty="0" smtClean="0">
                <a:solidFill>
                  <a:srgbClr val="0070C0"/>
                </a:solidFill>
              </a:rPr>
              <a:t>3. Ne, dogodkov iz preteklosti ne moremo spremeniti niti ponoviti.</a:t>
            </a:r>
          </a:p>
          <a:p>
            <a:pPr marL="0" indent="0">
              <a:buNone/>
            </a:pPr>
            <a:endParaRPr lang="sl-SI" dirty="0">
              <a:solidFill>
                <a:schemeClr val="accent4"/>
              </a:solidFill>
            </a:endParaRPr>
          </a:p>
        </p:txBody>
      </p:sp>
      <p:pic>
        <p:nvPicPr>
          <p:cNvPr id="5122" name="Picture 2" descr="C:\Users\leptop\Downloads\aa751672115a9bbe934e9a21a5544912c859cd0c982bdb2d937cacfc09014ffd.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764704"/>
            <a:ext cx="1558702" cy="1558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4016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ČASOVNI TRAK</a:t>
            </a:r>
            <a:endParaRPr lang="sl-SI" dirty="0"/>
          </a:p>
        </p:txBody>
      </p:sp>
      <p:sp>
        <p:nvSpPr>
          <p:cNvPr id="4" name="Oblak 3"/>
          <p:cNvSpPr/>
          <p:nvPr/>
        </p:nvSpPr>
        <p:spPr>
          <a:xfrm>
            <a:off x="395536" y="1196752"/>
            <a:ext cx="6408712" cy="2520280"/>
          </a:xfrm>
          <a:prstGeom prst="cloudCallout">
            <a:avLst>
              <a:gd name="adj1" fmla="val 36585"/>
              <a:gd name="adj2" fmla="val 21304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l-SI" sz="2800" dirty="0" smtClean="0"/>
              <a:t>Prikaz, s katerim prikažemo dogodke iz preteklosti, kot so si sledili eden za drugim, imenujemo </a:t>
            </a:r>
            <a:r>
              <a:rPr lang="sl-SI" sz="2800" dirty="0" smtClean="0">
                <a:solidFill>
                  <a:srgbClr val="FF0000"/>
                </a:solidFill>
              </a:rPr>
              <a:t>ČASOVNI TRAK.</a:t>
            </a:r>
            <a:endParaRPr lang="sl-SI" sz="2800" dirty="0">
              <a:solidFill>
                <a:srgbClr val="FF0000"/>
              </a:solidFill>
            </a:endParaRPr>
          </a:p>
        </p:txBody>
      </p:sp>
      <p:sp>
        <p:nvSpPr>
          <p:cNvPr id="5" name="Ograda vsebine 4"/>
          <p:cNvSpPr>
            <a:spLocks noGrp="1"/>
          </p:cNvSpPr>
          <p:nvPr>
            <p:ph idx="1"/>
          </p:nvPr>
        </p:nvSpPr>
        <p:spPr>
          <a:xfrm>
            <a:off x="3851920" y="3573016"/>
            <a:ext cx="5041255" cy="3371089"/>
          </a:xfrm>
          <a:prstGeom prst="cloudCallout">
            <a:avLst>
              <a:gd name="adj1" fmla="val -46432"/>
              <a:gd name="adj2" fmla="val 810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normAutofit fontScale="92500" lnSpcReduction="20000"/>
          </a:bodyPr>
          <a:lstStyle/>
          <a:p>
            <a:pPr marL="0" indent="0" algn="ctr">
              <a:buNone/>
            </a:pPr>
            <a:r>
              <a:rPr lang="sl-SI" sz="2800" dirty="0" smtClean="0">
                <a:solidFill>
                  <a:schemeClr val="tx2"/>
                </a:solidFill>
              </a:rPr>
              <a:t>Primer časovnega traku imaš na str. 48. in 49. Prikazani so dogodki od prazgodovine do novega veka.</a:t>
            </a:r>
            <a:endParaRPr lang="sl-SI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72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0" t="34524" r="3618" b="32738"/>
          <a:stretch/>
        </p:blipFill>
        <p:spPr bwMode="auto">
          <a:xfrm>
            <a:off x="0" y="902432"/>
            <a:ext cx="9036496" cy="1792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Raven povezovalnik 2"/>
          <p:cNvCxnSpPr/>
          <p:nvPr/>
        </p:nvCxnSpPr>
        <p:spPr>
          <a:xfrm>
            <a:off x="0" y="2852936"/>
            <a:ext cx="9144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" name="Raven povezovalnik 3"/>
          <p:cNvCxnSpPr/>
          <p:nvPr/>
        </p:nvCxnSpPr>
        <p:spPr>
          <a:xfrm>
            <a:off x="0" y="2852936"/>
            <a:ext cx="179512" cy="14401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" name="Raven povezovalnik 4"/>
          <p:cNvCxnSpPr/>
          <p:nvPr/>
        </p:nvCxnSpPr>
        <p:spPr>
          <a:xfrm flipV="1">
            <a:off x="0" y="2694525"/>
            <a:ext cx="179512" cy="15841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Raven povezovalnik 5"/>
          <p:cNvCxnSpPr/>
          <p:nvPr/>
        </p:nvCxnSpPr>
        <p:spPr>
          <a:xfrm>
            <a:off x="8892480" y="2694525"/>
            <a:ext cx="251520" cy="15841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Raven povezovalnik 6"/>
          <p:cNvCxnSpPr/>
          <p:nvPr/>
        </p:nvCxnSpPr>
        <p:spPr>
          <a:xfrm flipH="1">
            <a:off x="8892480" y="2852936"/>
            <a:ext cx="251520" cy="14401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Raven povezovalnik 7"/>
          <p:cNvCxnSpPr/>
          <p:nvPr/>
        </p:nvCxnSpPr>
        <p:spPr>
          <a:xfrm>
            <a:off x="755576" y="2694525"/>
            <a:ext cx="0" cy="30242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Raven povezovalnik 8"/>
          <p:cNvCxnSpPr/>
          <p:nvPr/>
        </p:nvCxnSpPr>
        <p:spPr>
          <a:xfrm>
            <a:off x="2987824" y="2717099"/>
            <a:ext cx="0" cy="30242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Raven povezovalnik 10"/>
          <p:cNvCxnSpPr/>
          <p:nvPr/>
        </p:nvCxnSpPr>
        <p:spPr>
          <a:xfrm>
            <a:off x="4518248" y="2717099"/>
            <a:ext cx="0" cy="30242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Raven povezovalnik 11"/>
          <p:cNvCxnSpPr/>
          <p:nvPr/>
        </p:nvCxnSpPr>
        <p:spPr>
          <a:xfrm>
            <a:off x="6089122" y="2717099"/>
            <a:ext cx="0" cy="30242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Raven povezovalnik 12"/>
          <p:cNvCxnSpPr/>
          <p:nvPr/>
        </p:nvCxnSpPr>
        <p:spPr>
          <a:xfrm>
            <a:off x="7668344" y="2709526"/>
            <a:ext cx="0" cy="30242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PoljeZBesedilom 13"/>
          <p:cNvSpPr txBox="1"/>
          <p:nvPr/>
        </p:nvSpPr>
        <p:spPr>
          <a:xfrm>
            <a:off x="2051720" y="260648"/>
            <a:ext cx="6566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b="1" dirty="0" smtClean="0">
                <a:solidFill>
                  <a:schemeClr val="accent6"/>
                </a:solidFill>
              </a:rPr>
              <a:t>Tukaj je še en časovni trak, ki prikazuje zgodovino.</a:t>
            </a:r>
            <a:endParaRPr lang="sl-SI" sz="2400" b="1" dirty="0">
              <a:solidFill>
                <a:schemeClr val="accent6"/>
              </a:solidFill>
            </a:endParaRPr>
          </a:p>
        </p:txBody>
      </p:sp>
      <p:pic>
        <p:nvPicPr>
          <p:cNvPr id="6146" name="Picture 2" descr="C:\Users\leptop\Downloads\2e12f0d72348ab56b786a7e4df06fa25072c3b57fd8b8715956b1051dd9beab1.0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6" y="3875783"/>
            <a:ext cx="2982217" cy="2982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Ovalni oblaček 15"/>
          <p:cNvSpPr/>
          <p:nvPr/>
        </p:nvSpPr>
        <p:spPr>
          <a:xfrm>
            <a:off x="5508104" y="3643487"/>
            <a:ext cx="3110094" cy="1707132"/>
          </a:xfrm>
          <a:prstGeom prst="wedgeEllipseCallout">
            <a:avLst>
              <a:gd name="adj1" fmla="val -76469"/>
              <a:gd name="adj2" fmla="val 8887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Ali veš, zakaj sta na obeh straneh časovnega traku puščici?</a:t>
            </a:r>
            <a:endParaRPr lang="sl-SI" dirty="0"/>
          </a:p>
        </p:txBody>
      </p:sp>
      <p:sp>
        <p:nvSpPr>
          <p:cNvPr id="18" name="Oblak 17"/>
          <p:cNvSpPr/>
          <p:nvPr/>
        </p:nvSpPr>
        <p:spPr>
          <a:xfrm>
            <a:off x="64805" y="3632957"/>
            <a:ext cx="2754051" cy="1728192"/>
          </a:xfrm>
          <a:prstGeom prst="cloudCallout">
            <a:avLst>
              <a:gd name="adj1" fmla="val 69067"/>
              <a:gd name="adj2" fmla="val 28079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Ker so se nekateri dogodki zgodil še prej in nekateri dogodki še sledijo.</a:t>
            </a:r>
            <a:endParaRPr lang="sl-SI" dirty="0"/>
          </a:p>
        </p:txBody>
      </p:sp>
      <p:sp>
        <p:nvSpPr>
          <p:cNvPr id="19" name="PoljeZBesedilom 18"/>
          <p:cNvSpPr txBox="1"/>
          <p:nvPr/>
        </p:nvSpPr>
        <p:spPr>
          <a:xfrm>
            <a:off x="2818856" y="3019526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b="1" dirty="0" smtClean="0"/>
              <a:t>1</a:t>
            </a:r>
            <a:endParaRPr lang="sl-SI" sz="2000" b="1" dirty="0"/>
          </a:p>
        </p:txBody>
      </p:sp>
      <p:sp>
        <p:nvSpPr>
          <p:cNvPr id="21" name="PoljeZBesedilom 20"/>
          <p:cNvSpPr txBox="1"/>
          <p:nvPr/>
        </p:nvSpPr>
        <p:spPr>
          <a:xfrm>
            <a:off x="4219685" y="3011952"/>
            <a:ext cx="597126" cy="407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dirty="0" smtClean="0"/>
              <a:t>500</a:t>
            </a:r>
            <a:endParaRPr lang="sl-SI" sz="2000" b="1" dirty="0"/>
          </a:p>
        </p:txBody>
      </p:sp>
      <p:sp>
        <p:nvSpPr>
          <p:cNvPr id="22" name="PoljeZBesedilom 21"/>
          <p:cNvSpPr txBox="1"/>
          <p:nvPr/>
        </p:nvSpPr>
        <p:spPr>
          <a:xfrm>
            <a:off x="5713596" y="3019526"/>
            <a:ext cx="8026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dirty="0" smtClean="0"/>
              <a:t>1500</a:t>
            </a:r>
            <a:endParaRPr lang="sl-SI" sz="2000" b="1" dirty="0"/>
          </a:p>
        </p:txBody>
      </p:sp>
      <p:sp>
        <p:nvSpPr>
          <p:cNvPr id="23" name="PoljeZBesedilom 22"/>
          <p:cNvSpPr txBox="1"/>
          <p:nvPr/>
        </p:nvSpPr>
        <p:spPr>
          <a:xfrm>
            <a:off x="7267034" y="3011953"/>
            <a:ext cx="8026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dirty="0" smtClean="0"/>
              <a:t>1918</a:t>
            </a:r>
            <a:endParaRPr lang="sl-SI" sz="2000" b="1" dirty="0"/>
          </a:p>
        </p:txBody>
      </p:sp>
    </p:spTree>
    <p:extLst>
      <p:ext uri="{BB962C8B-B14F-4D97-AF65-F5344CB8AC3E}">
        <p14:creationId xmlns:p14="http://schemas.microsoft.com/office/powerpoint/2010/main" val="1848662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76" t="10119" r="25929" b="19172"/>
          <a:stretch/>
        </p:blipFill>
        <p:spPr bwMode="auto">
          <a:xfrm>
            <a:off x="604444" y="984507"/>
            <a:ext cx="1726236" cy="1247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29" t="9722" r="22694" b="23413"/>
          <a:stretch/>
        </p:blipFill>
        <p:spPr bwMode="auto">
          <a:xfrm>
            <a:off x="3351285" y="1022762"/>
            <a:ext cx="1925016" cy="1233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45" t="10625" r="19618" b="23798"/>
          <a:stretch/>
        </p:blipFill>
        <p:spPr bwMode="auto">
          <a:xfrm>
            <a:off x="6382108" y="878552"/>
            <a:ext cx="2428455" cy="1459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ravokotnik 1"/>
          <p:cNvSpPr/>
          <p:nvPr/>
        </p:nvSpPr>
        <p:spPr>
          <a:xfrm>
            <a:off x="800178" y="41255"/>
            <a:ext cx="702724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20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S časovnim trakom sta prikazana razvoj avtomobila</a:t>
            </a:r>
            <a:r>
              <a:rPr lang="sl-SI" sz="2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sl-SI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in računalnika.</a:t>
            </a:r>
            <a:r>
              <a:rPr lang="sl-SI" sz="20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</a:p>
        </p:txBody>
      </p:sp>
      <p:cxnSp>
        <p:nvCxnSpPr>
          <p:cNvPr id="6" name="Raven povezovalnik 5"/>
          <p:cNvCxnSpPr/>
          <p:nvPr/>
        </p:nvCxnSpPr>
        <p:spPr>
          <a:xfrm>
            <a:off x="1423" y="2420888"/>
            <a:ext cx="9144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Raven povezovalnik 6"/>
          <p:cNvCxnSpPr/>
          <p:nvPr/>
        </p:nvCxnSpPr>
        <p:spPr>
          <a:xfrm>
            <a:off x="1423" y="2420888"/>
            <a:ext cx="179512" cy="14401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Raven povezovalnik 7"/>
          <p:cNvCxnSpPr/>
          <p:nvPr/>
        </p:nvCxnSpPr>
        <p:spPr>
          <a:xfrm flipV="1">
            <a:off x="1423" y="2262477"/>
            <a:ext cx="179512" cy="15841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Raven povezovalnik 8"/>
          <p:cNvCxnSpPr/>
          <p:nvPr/>
        </p:nvCxnSpPr>
        <p:spPr>
          <a:xfrm>
            <a:off x="8893903" y="2262477"/>
            <a:ext cx="251520" cy="15841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Raven povezovalnik 9"/>
          <p:cNvCxnSpPr/>
          <p:nvPr/>
        </p:nvCxnSpPr>
        <p:spPr>
          <a:xfrm flipH="1">
            <a:off x="8893903" y="2420888"/>
            <a:ext cx="251520" cy="14401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Raven povezovalnik 11"/>
          <p:cNvCxnSpPr/>
          <p:nvPr/>
        </p:nvCxnSpPr>
        <p:spPr>
          <a:xfrm>
            <a:off x="1331640" y="2277478"/>
            <a:ext cx="0" cy="30242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Raven povezovalnik 13"/>
          <p:cNvCxnSpPr/>
          <p:nvPr/>
        </p:nvCxnSpPr>
        <p:spPr>
          <a:xfrm>
            <a:off x="4139952" y="2277478"/>
            <a:ext cx="0" cy="30242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Raven povezovalnik 15"/>
          <p:cNvCxnSpPr/>
          <p:nvPr/>
        </p:nvCxnSpPr>
        <p:spPr>
          <a:xfrm>
            <a:off x="7596336" y="2282995"/>
            <a:ext cx="0" cy="30242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Raven povezovalnik 16"/>
          <p:cNvCxnSpPr/>
          <p:nvPr/>
        </p:nvCxnSpPr>
        <p:spPr>
          <a:xfrm>
            <a:off x="0" y="5661248"/>
            <a:ext cx="9144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Raven povezovalnik 17"/>
          <p:cNvCxnSpPr/>
          <p:nvPr/>
        </p:nvCxnSpPr>
        <p:spPr>
          <a:xfrm>
            <a:off x="0" y="5661248"/>
            <a:ext cx="179512" cy="14401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Raven povezovalnik 18"/>
          <p:cNvCxnSpPr/>
          <p:nvPr/>
        </p:nvCxnSpPr>
        <p:spPr>
          <a:xfrm flipV="1">
            <a:off x="0" y="5502837"/>
            <a:ext cx="179512" cy="15841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Raven povezovalnik 19"/>
          <p:cNvCxnSpPr/>
          <p:nvPr/>
        </p:nvCxnSpPr>
        <p:spPr>
          <a:xfrm>
            <a:off x="8892480" y="5502837"/>
            <a:ext cx="251520" cy="15841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Raven povezovalnik 20"/>
          <p:cNvCxnSpPr/>
          <p:nvPr/>
        </p:nvCxnSpPr>
        <p:spPr>
          <a:xfrm flipH="1">
            <a:off x="8892480" y="5661248"/>
            <a:ext cx="251520" cy="14401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Raven povezovalnik 21"/>
          <p:cNvCxnSpPr/>
          <p:nvPr/>
        </p:nvCxnSpPr>
        <p:spPr>
          <a:xfrm>
            <a:off x="1330217" y="5517838"/>
            <a:ext cx="0" cy="30242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Raven povezovalnik 22"/>
          <p:cNvCxnSpPr/>
          <p:nvPr/>
        </p:nvCxnSpPr>
        <p:spPr>
          <a:xfrm>
            <a:off x="4138529" y="5517838"/>
            <a:ext cx="0" cy="30242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Raven povezovalnik 23"/>
          <p:cNvCxnSpPr/>
          <p:nvPr/>
        </p:nvCxnSpPr>
        <p:spPr>
          <a:xfrm>
            <a:off x="7594913" y="5523355"/>
            <a:ext cx="0" cy="30242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49" t="10241" r="22359" b="29563"/>
          <a:stretch/>
        </p:blipFill>
        <p:spPr bwMode="auto">
          <a:xfrm>
            <a:off x="188713" y="4005064"/>
            <a:ext cx="2072453" cy="1232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61" t="17106" r="36088" b="36106"/>
          <a:stretch/>
        </p:blipFill>
        <p:spPr bwMode="auto">
          <a:xfrm>
            <a:off x="3336515" y="3750123"/>
            <a:ext cx="1604027" cy="1520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 descr="HP Laptop 14-cf0006nl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450" y="3948605"/>
            <a:ext cx="1813772" cy="1289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PoljeZBesedilom 27"/>
          <p:cNvSpPr txBox="1"/>
          <p:nvPr/>
        </p:nvSpPr>
        <p:spPr>
          <a:xfrm>
            <a:off x="930330" y="2619971"/>
            <a:ext cx="8026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dirty="0" smtClean="0"/>
              <a:t>1886</a:t>
            </a:r>
            <a:endParaRPr lang="sl-SI" sz="2000" b="1" dirty="0"/>
          </a:p>
        </p:txBody>
      </p:sp>
      <p:sp>
        <p:nvSpPr>
          <p:cNvPr id="29" name="PoljeZBesedilom 28"/>
          <p:cNvSpPr txBox="1"/>
          <p:nvPr/>
        </p:nvSpPr>
        <p:spPr>
          <a:xfrm>
            <a:off x="7195026" y="2550246"/>
            <a:ext cx="8026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dirty="0" smtClean="0"/>
              <a:t>2000</a:t>
            </a:r>
            <a:endParaRPr lang="sl-SI" sz="2000" b="1" dirty="0"/>
          </a:p>
        </p:txBody>
      </p:sp>
      <p:sp>
        <p:nvSpPr>
          <p:cNvPr id="30" name="PoljeZBesedilom 29"/>
          <p:cNvSpPr txBox="1"/>
          <p:nvPr/>
        </p:nvSpPr>
        <p:spPr>
          <a:xfrm>
            <a:off x="3738642" y="2572316"/>
            <a:ext cx="8026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dirty="0" smtClean="0"/>
              <a:t>1930</a:t>
            </a:r>
            <a:endParaRPr lang="sl-SI" sz="2000" b="1" dirty="0"/>
          </a:p>
        </p:txBody>
      </p:sp>
      <p:sp>
        <p:nvSpPr>
          <p:cNvPr id="31" name="PoljeZBesedilom 30"/>
          <p:cNvSpPr txBox="1"/>
          <p:nvPr/>
        </p:nvSpPr>
        <p:spPr>
          <a:xfrm>
            <a:off x="930329" y="5853061"/>
            <a:ext cx="8026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dirty="0" smtClean="0"/>
              <a:t>1950</a:t>
            </a:r>
            <a:endParaRPr lang="sl-SI" sz="2000" b="1" dirty="0"/>
          </a:p>
        </p:txBody>
      </p:sp>
      <p:sp>
        <p:nvSpPr>
          <p:cNvPr id="32" name="PoljeZBesedilom 31"/>
          <p:cNvSpPr txBox="1"/>
          <p:nvPr/>
        </p:nvSpPr>
        <p:spPr>
          <a:xfrm>
            <a:off x="3729877" y="5853061"/>
            <a:ext cx="8026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dirty="0" smtClean="0"/>
              <a:t>1981</a:t>
            </a:r>
          </a:p>
        </p:txBody>
      </p:sp>
      <p:sp>
        <p:nvSpPr>
          <p:cNvPr id="33" name="PoljeZBesedilom 32"/>
          <p:cNvSpPr txBox="1"/>
          <p:nvPr/>
        </p:nvSpPr>
        <p:spPr>
          <a:xfrm>
            <a:off x="7196153" y="5825782"/>
            <a:ext cx="8026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dirty="0" smtClean="0"/>
              <a:t>2010</a:t>
            </a:r>
          </a:p>
        </p:txBody>
      </p:sp>
    </p:spTree>
    <p:extLst>
      <p:ext uri="{BB962C8B-B14F-4D97-AF65-F5344CB8AC3E}">
        <p14:creationId xmlns:p14="http://schemas.microsoft.com/office/powerpoint/2010/main" val="274567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418525" y="260648"/>
            <a:ext cx="83540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Zgodovinar in arheolog</a:t>
            </a:r>
            <a:endParaRPr lang="sl-SI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cxnSp>
        <p:nvCxnSpPr>
          <p:cNvPr id="4" name="Raven puščični povezovalnik 3"/>
          <p:cNvCxnSpPr/>
          <p:nvPr/>
        </p:nvCxnSpPr>
        <p:spPr>
          <a:xfrm flipH="1">
            <a:off x="2195736" y="1062911"/>
            <a:ext cx="1296144" cy="12241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5" name="PoljeZBesedilom 4"/>
          <p:cNvSpPr txBox="1"/>
          <p:nvPr/>
        </p:nvSpPr>
        <p:spPr>
          <a:xfrm>
            <a:off x="473920" y="2508877"/>
            <a:ext cx="38343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l-SI" b="1" dirty="0" smtClean="0"/>
              <a:t>Proučuje  dogajanje v preteklosti ljudi </a:t>
            </a:r>
          </a:p>
          <a:p>
            <a:pPr algn="ctr"/>
            <a:r>
              <a:rPr lang="sl-SI" b="1" dirty="0" smtClean="0"/>
              <a:t>(kako se je človek razvijal do danes).</a:t>
            </a:r>
            <a:endParaRPr lang="sl-SI" b="1" dirty="0"/>
          </a:p>
        </p:txBody>
      </p:sp>
      <p:pic>
        <p:nvPicPr>
          <p:cNvPr id="7170" name="Picture 2" descr="Dr. Miklavž Komelj, umetnostni zgodovinar | MLADINA.s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55" y="3307137"/>
            <a:ext cx="3403191" cy="2265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Raven puščični povezovalnik 6"/>
          <p:cNvCxnSpPr/>
          <p:nvPr/>
        </p:nvCxnSpPr>
        <p:spPr>
          <a:xfrm>
            <a:off x="6228184" y="1083261"/>
            <a:ext cx="360040" cy="7128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8" name="PoljeZBesedilom 7"/>
          <p:cNvSpPr txBox="1"/>
          <p:nvPr/>
        </p:nvSpPr>
        <p:spPr>
          <a:xfrm>
            <a:off x="5095657" y="1945254"/>
            <a:ext cx="397589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l-SI" b="1" dirty="0" smtClean="0"/>
              <a:t>Proučuje materialne ostanke</a:t>
            </a:r>
          </a:p>
          <a:p>
            <a:pPr algn="ctr"/>
            <a:r>
              <a:rPr lang="sl-SI" b="1" dirty="0" smtClean="0"/>
              <a:t>Iz človeške preteklosti </a:t>
            </a:r>
          </a:p>
          <a:p>
            <a:pPr algn="ctr"/>
            <a:r>
              <a:rPr lang="sl-SI" b="1" dirty="0" smtClean="0"/>
              <a:t>(posode, obleke, nakit,</a:t>
            </a:r>
          </a:p>
          <a:p>
            <a:pPr algn="ctr"/>
            <a:r>
              <a:rPr lang="sl-SI" b="1" dirty="0"/>
              <a:t>o</a:t>
            </a:r>
            <a:r>
              <a:rPr lang="sl-SI" b="1" dirty="0" smtClean="0"/>
              <a:t>rožje, orodje…)  Pri ravnanju s stvarmi,</a:t>
            </a:r>
          </a:p>
          <a:p>
            <a:pPr algn="ctr"/>
            <a:r>
              <a:rPr lang="sl-SI" b="1" dirty="0" smtClean="0"/>
              <a:t>ki jih najdejo, morajo biti zelo</a:t>
            </a:r>
          </a:p>
          <a:p>
            <a:pPr algn="ctr"/>
            <a:r>
              <a:rPr lang="sl-SI" b="1" dirty="0"/>
              <a:t>p</a:t>
            </a:r>
            <a:r>
              <a:rPr lang="sl-SI" b="1" dirty="0" smtClean="0"/>
              <a:t>revidni, da jih ne </a:t>
            </a:r>
            <a:r>
              <a:rPr lang="sl-SI" b="1" dirty="0" smtClean="0"/>
              <a:t>poškodujejo</a:t>
            </a:r>
            <a:r>
              <a:rPr lang="sl-SI" b="1" dirty="0" smtClean="0"/>
              <a:t>.</a:t>
            </a:r>
          </a:p>
          <a:p>
            <a:pPr algn="ctr"/>
            <a:endParaRPr lang="sl-SI" b="1" dirty="0"/>
          </a:p>
        </p:txBody>
      </p:sp>
      <p:pic>
        <p:nvPicPr>
          <p:cNvPr id="7172" name="Picture 4" descr="Arheologi na Krimu pred veliko uganko: So v hazarski grobnici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720" y="4077072"/>
            <a:ext cx="3175769" cy="1785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avokotnik 2"/>
          <p:cNvSpPr/>
          <p:nvPr/>
        </p:nvSpPr>
        <p:spPr>
          <a:xfrm>
            <a:off x="179511" y="6237312"/>
            <a:ext cx="85930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400" b="1" dirty="0" smtClean="0"/>
              <a:t>Ustno odgovori na vprašanja, na str. 49 (</a:t>
            </a:r>
            <a:r>
              <a:rPr lang="sl-SI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PONOVI</a:t>
            </a:r>
            <a:r>
              <a:rPr lang="sl-SI" sz="2400" b="1" dirty="0" smtClean="0"/>
              <a:t> in </a:t>
            </a:r>
            <a:r>
              <a:rPr lang="sl-SI" sz="2400" b="1" dirty="0" smtClean="0">
                <a:solidFill>
                  <a:srgbClr val="FF0000"/>
                </a:solidFill>
              </a:rPr>
              <a:t>RAZMISLI</a:t>
            </a:r>
            <a:r>
              <a:rPr lang="sl-SI" sz="2400" b="1" dirty="0" smtClean="0"/>
              <a:t>). </a:t>
            </a:r>
            <a:endParaRPr lang="sl-SI" sz="2400" b="1" dirty="0"/>
          </a:p>
        </p:txBody>
      </p:sp>
    </p:spTree>
    <p:extLst>
      <p:ext uri="{BB962C8B-B14F-4D97-AF65-F5344CB8AC3E}">
        <p14:creationId xmlns:p14="http://schemas.microsoft.com/office/powerpoint/2010/main" val="401636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467250" y="332656"/>
            <a:ext cx="7128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 smtClean="0">
                <a:hlinkClick r:id="rId2"/>
              </a:rPr>
              <a:t>https://www.radovednih-pet.si/vsebine/rp4-dru-sdz-osn/#</a:t>
            </a:r>
            <a:endParaRPr lang="sl-SI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29" t="14484" r="21690" b="11905"/>
          <a:stretch/>
        </p:blipFill>
        <p:spPr bwMode="auto">
          <a:xfrm>
            <a:off x="1290396" y="1124745"/>
            <a:ext cx="6697038" cy="488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ljeZBesedilom 2"/>
          <p:cNvSpPr txBox="1"/>
          <p:nvPr/>
        </p:nvSpPr>
        <p:spPr>
          <a:xfrm>
            <a:off x="6853406" y="142473"/>
            <a:ext cx="22680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b="1" dirty="0" smtClean="0"/>
              <a:t>Pojdi na to stran</a:t>
            </a:r>
            <a:endParaRPr lang="sl-SI" sz="2400" b="1" dirty="0"/>
          </a:p>
        </p:txBody>
      </p:sp>
      <p:cxnSp>
        <p:nvCxnSpPr>
          <p:cNvPr id="5" name="Raven puščični povezovalnik 4"/>
          <p:cNvCxnSpPr/>
          <p:nvPr/>
        </p:nvCxnSpPr>
        <p:spPr>
          <a:xfrm flipH="1">
            <a:off x="6133326" y="378562"/>
            <a:ext cx="720080" cy="1440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Ovalni oblaček 5"/>
          <p:cNvSpPr/>
          <p:nvPr/>
        </p:nvSpPr>
        <p:spPr>
          <a:xfrm>
            <a:off x="5089210" y="908720"/>
            <a:ext cx="2808312" cy="1296144"/>
          </a:xfrm>
          <a:prstGeom prst="wedgeEllipseCallout">
            <a:avLst>
              <a:gd name="adj1" fmla="val -5328"/>
              <a:gd name="adj2" fmla="val 792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Poišči raziskovanje preteklosti, klikni na svinčnik in reši nalogi.</a:t>
            </a:r>
            <a:endParaRPr lang="sl-SI" dirty="0"/>
          </a:p>
        </p:txBody>
      </p:sp>
      <p:cxnSp>
        <p:nvCxnSpPr>
          <p:cNvPr id="8" name="Raven puščični povezovalnik 7"/>
          <p:cNvCxnSpPr/>
          <p:nvPr/>
        </p:nvCxnSpPr>
        <p:spPr>
          <a:xfrm flipH="1">
            <a:off x="2987824" y="3565414"/>
            <a:ext cx="2101386" cy="5479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Pravokotnik 9"/>
          <p:cNvSpPr/>
          <p:nvPr/>
        </p:nvSpPr>
        <p:spPr>
          <a:xfrm>
            <a:off x="254310" y="6165304"/>
            <a:ext cx="849136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l-SI" sz="3200" b="1" cap="none" spc="50" dirty="0" smtClean="0">
                <a:ln w="11430"/>
                <a:solidFill>
                  <a:srgbClr val="FF0000"/>
                </a:solidFill>
              </a:rPr>
              <a:t>Preberi si še o muzejih v </a:t>
            </a:r>
            <a:r>
              <a:rPr lang="sl-SI" sz="3200" b="1" cap="none" spc="50" dirty="0" err="1" smtClean="0">
                <a:ln w="11430"/>
                <a:solidFill>
                  <a:srgbClr val="FF0000"/>
                </a:solidFill>
              </a:rPr>
              <a:t>učb</a:t>
            </a:r>
            <a:r>
              <a:rPr lang="sl-SI" sz="3200" b="1" cap="none" spc="50" dirty="0" smtClean="0">
                <a:ln w="11430"/>
                <a:solidFill>
                  <a:srgbClr val="FF0000"/>
                </a:solidFill>
              </a:rPr>
              <a:t>. na </a:t>
            </a:r>
            <a:r>
              <a:rPr lang="sl-SI" sz="3200" b="1" spc="50" dirty="0" smtClean="0">
                <a:ln w="11430"/>
                <a:solidFill>
                  <a:srgbClr val="FF0000"/>
                </a:solidFill>
              </a:rPr>
              <a:t>str. 49. spodaj.</a:t>
            </a:r>
            <a:endParaRPr lang="sl-SI" sz="3200" b="1" cap="none" spc="50" dirty="0">
              <a:ln w="11430"/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11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417</Words>
  <Application>Microsoft Office PowerPoint</Application>
  <PresentationFormat>Diaprojekcija na zaslonu (4:3)</PresentationFormat>
  <Paragraphs>61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11</vt:i4>
      </vt:variant>
    </vt:vector>
  </HeadingPairs>
  <TitlesOfParts>
    <vt:vector size="12" baseType="lpstr">
      <vt:lpstr>Officeova tema</vt:lpstr>
      <vt:lpstr>KAJ SE JE DOGAJALO NEKOČ</vt:lpstr>
      <vt:lpstr>PowerPointova predstavitev</vt:lpstr>
      <vt:lpstr>PowerPointova predstavitev</vt:lpstr>
      <vt:lpstr>Razmisli in odgovori (odgovorov ni potrebno zapisovati).</vt:lpstr>
      <vt:lpstr>ČASOVNI TRAK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KAJ</dc:title>
  <dc:creator>leptop</dc:creator>
  <cp:lastModifiedBy>leptop</cp:lastModifiedBy>
  <cp:revision>20</cp:revision>
  <dcterms:created xsi:type="dcterms:W3CDTF">2020-04-01T19:36:29Z</dcterms:created>
  <dcterms:modified xsi:type="dcterms:W3CDTF">2020-04-02T06:14:03Z</dcterms:modified>
</cp:coreProperties>
</file>