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sldIdLst>
    <p:sldId id="256" r:id="rId2"/>
    <p:sldId id="270" r:id="rId3"/>
    <p:sldId id="265" r:id="rId4"/>
    <p:sldId id="269" r:id="rId5"/>
    <p:sldId id="294" r:id="rId6"/>
    <p:sldId id="271" r:id="rId7"/>
    <p:sldId id="283" r:id="rId8"/>
    <p:sldId id="282" r:id="rId9"/>
    <p:sldId id="281" r:id="rId10"/>
    <p:sldId id="280" r:id="rId11"/>
    <p:sldId id="295" r:id="rId12"/>
    <p:sldId id="296" r:id="rId13"/>
    <p:sldId id="278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406021-CCFE-4430-BB8D-E358EA510F81}" type="datetimeFigureOut">
              <a:rPr lang="sl-SI"/>
              <a:pPr>
                <a:defRPr/>
              </a:pPr>
              <a:t>13. 05. 2020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8602CFC-1278-4991-B737-9C4E6BC0F57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6189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83D73-00F5-42CF-87BC-0F01BF62D039}" type="datetime1">
              <a:rPr lang="sl-SI" smtClean="0"/>
              <a:pPr>
                <a:defRPr/>
              </a:pPr>
              <a:t>13. 05. 2020</a:t>
            </a:fld>
            <a:endParaRPr lang="sl-SI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Kopasić, OŠ Polje</a:t>
            </a:r>
          </a:p>
        </p:txBody>
      </p:sp>
      <p:sp>
        <p:nvSpPr>
          <p:cNvPr id="6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0CCF2-7FA5-4079-983A-4C5873EEB96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B5AB4-96BE-454F-B435-FE345EA8E198}" type="datetime1">
              <a:rPr lang="sl-SI" smtClean="0"/>
              <a:pPr>
                <a:defRPr/>
              </a:pPr>
              <a:t>13. 05. 2020</a:t>
            </a:fld>
            <a:endParaRPr lang="sl-SI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Kopasić, OŠ Polje</a:t>
            </a:r>
          </a:p>
        </p:txBody>
      </p:sp>
      <p:sp>
        <p:nvSpPr>
          <p:cNvPr id="6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A5A54-9E90-47B1-A054-5FD9BC91220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4C0EE-A864-4516-81C2-97400C25111A}" type="datetime1">
              <a:rPr lang="sl-SI" smtClean="0"/>
              <a:pPr>
                <a:defRPr/>
              </a:pPr>
              <a:t>13. 05. 2020</a:t>
            </a:fld>
            <a:endParaRPr lang="sl-SI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Kopasić, OŠ Polje</a:t>
            </a:r>
          </a:p>
        </p:txBody>
      </p:sp>
      <p:sp>
        <p:nvSpPr>
          <p:cNvPr id="6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B5635-E745-433A-9055-4FE47329B35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56EE5-29C5-42C1-8700-79C3E6BEB718}" type="datetime1">
              <a:rPr lang="sl-SI" smtClean="0"/>
              <a:pPr>
                <a:defRPr/>
              </a:pPr>
              <a:t>13. 05. 2020</a:t>
            </a:fld>
            <a:endParaRPr lang="sl-SI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Kopasić, OŠ Polje</a:t>
            </a:r>
          </a:p>
        </p:txBody>
      </p:sp>
      <p:sp>
        <p:nvSpPr>
          <p:cNvPr id="6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CFA67-5A37-41FA-94FB-0FFB3648B6F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87CBC-1F99-4266-B421-F88BDAE5BDEF}" type="datetime1">
              <a:rPr lang="sl-SI" smtClean="0"/>
              <a:pPr>
                <a:defRPr/>
              </a:pPr>
              <a:t>13. 05. 2020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Kopasić, OŠ Polje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715F8-AE63-4360-ADE8-D09C89D89D0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CEC15-1A85-405C-858C-AF8A7EB6EBFC}" type="datetime1">
              <a:rPr lang="sl-SI" smtClean="0"/>
              <a:pPr>
                <a:defRPr/>
              </a:pPr>
              <a:t>13. 05. 2020</a:t>
            </a:fld>
            <a:endParaRPr lang="sl-SI"/>
          </a:p>
        </p:txBody>
      </p:sp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Kopasić, OŠ Polje</a:t>
            </a:r>
          </a:p>
        </p:txBody>
      </p:sp>
      <p:sp>
        <p:nvSpPr>
          <p:cNvPr id="7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90379-E753-4CBE-BE60-8E1141D8C3C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38992-11D1-4E9C-8CCC-6D4D916811B5}" type="datetime1">
              <a:rPr lang="sl-SI" smtClean="0"/>
              <a:pPr>
                <a:defRPr/>
              </a:pPr>
              <a:t>13. 05. 2020</a:t>
            </a:fld>
            <a:endParaRPr lang="sl-SI"/>
          </a:p>
        </p:txBody>
      </p:sp>
      <p:sp>
        <p:nvSpPr>
          <p:cNvPr id="8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Kopasić, OŠ Polje</a:t>
            </a:r>
          </a:p>
        </p:txBody>
      </p:sp>
      <p:sp>
        <p:nvSpPr>
          <p:cNvPr id="9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D99F6-4369-4ACF-B633-1F484510CE5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8B8B5-ED16-4BCB-A300-EF90946F043D}" type="datetime1">
              <a:rPr lang="sl-SI" smtClean="0"/>
              <a:pPr>
                <a:defRPr/>
              </a:pPr>
              <a:t>13. 05. 2020</a:t>
            </a:fld>
            <a:endParaRPr lang="sl-SI"/>
          </a:p>
        </p:txBody>
      </p:sp>
      <p:sp>
        <p:nvSpPr>
          <p:cNvPr id="4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Kopasić, OŠ Polje</a:t>
            </a:r>
          </a:p>
        </p:txBody>
      </p:sp>
      <p:sp>
        <p:nvSpPr>
          <p:cNvPr id="5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3888C-9237-4F72-AC20-2302E8A81B1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E0A1D-7DD4-4970-9100-636351FCAD0F}" type="datetime1">
              <a:rPr lang="sl-SI" smtClean="0"/>
              <a:pPr>
                <a:defRPr/>
              </a:pPr>
              <a:t>13. 05. 2020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Kopasić, OŠ Polje</a:t>
            </a:r>
          </a:p>
        </p:txBody>
      </p:sp>
      <p:sp>
        <p:nvSpPr>
          <p:cNvPr id="4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192DB-DEE2-4786-936B-1D0B55743C6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6C875-4A3E-42EE-8401-D87D4A3D69AA}" type="datetime1">
              <a:rPr lang="sl-SI" smtClean="0"/>
              <a:pPr>
                <a:defRPr/>
              </a:pPr>
              <a:t>13. 05. 2020</a:t>
            </a:fld>
            <a:endParaRPr lang="sl-SI"/>
          </a:p>
        </p:txBody>
      </p:sp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Kopasić, OŠ Polje</a:t>
            </a:r>
          </a:p>
        </p:txBody>
      </p:sp>
      <p:sp>
        <p:nvSpPr>
          <p:cNvPr id="7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B1885-C9E7-4E26-A69B-33E5EAD3F07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C8F1-B99A-4606-8096-42CF71EF6A0C}" type="datetime1">
              <a:rPr lang="sl-SI" smtClean="0"/>
              <a:pPr>
                <a:defRPr/>
              </a:pPr>
              <a:t>13. 05. 2020</a:t>
            </a:fld>
            <a:endParaRPr lang="sl-SI"/>
          </a:p>
        </p:txBody>
      </p:sp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Kopasić, OŠ Polje</a:t>
            </a:r>
          </a:p>
        </p:txBody>
      </p:sp>
      <p:sp>
        <p:nvSpPr>
          <p:cNvPr id="7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866F8-30A2-4EC7-B54C-217C5B18064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27" name="Ograda besedila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366622-F4C1-4F12-8331-551215784047}" type="datetime1">
              <a:rPr lang="sl-SI" smtClean="0"/>
              <a:pPr>
                <a:defRPr/>
              </a:pPr>
              <a:t>13. 05. 2020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l-SI"/>
              <a:t>by Mladen Kopasić, OŠ Polje</a:t>
            </a:r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DA2966-FBFC-421D-835C-B037A87B48B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67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hk6nfj2pno" TargetMode="External"/><Relationship Id="rId2" Type="http://schemas.openxmlformats.org/officeDocument/2006/relationships/hyperlink" Target="https://www.youtube.com/watch?v=empBVZd5Rx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OBBLXypP9Mk" TargetMode="External"/><Relationship Id="rId5" Type="http://schemas.openxmlformats.org/officeDocument/2006/relationships/hyperlink" Target="https://www.youtube.com/watch?v=cZxeFtpKzF8" TargetMode="External"/><Relationship Id="rId4" Type="http://schemas.openxmlformats.org/officeDocument/2006/relationships/hyperlink" Target="https://www.youtube.com/watch?v=7ueWr2EseM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1520" y="900682"/>
            <a:ext cx="6552728" cy="18288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l-SI" sz="3600" dirty="0"/>
              <a:t>Risanje 1: </a:t>
            </a:r>
            <a:r>
              <a:rPr lang="sl-SI" sz="3600" dirty="0" err="1"/>
              <a:t>ČRTa</a:t>
            </a:r>
            <a:r>
              <a:rPr lang="sl-SI" sz="3600" dirty="0"/>
              <a:t> (linija) v likovnih delih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3140968"/>
            <a:ext cx="4895850" cy="1657350"/>
          </a:xfrm>
        </p:spPr>
        <p:txBody>
          <a:bodyPr>
            <a:normAutofit fontScale="70000" lnSpcReduction="20000"/>
          </a:bodyPr>
          <a:lstStyle/>
          <a:p>
            <a:pPr algn="l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sz="4400" dirty="0"/>
              <a:t>Tehnika: svinčnik</a:t>
            </a:r>
          </a:p>
          <a:p>
            <a:pPr algn="l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sz="4400" dirty="0"/>
              <a:t>Motiv: Portret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sl-SI" dirty="0"/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sl-SI" dirty="0"/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232038" y="6021288"/>
            <a:ext cx="4535710" cy="623887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l-SI" sz="20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l-SI" sz="20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l-SI" sz="20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Podnaslov 2"/>
          <p:cNvSpPr txBox="1">
            <a:spLocks/>
          </p:cNvSpPr>
          <p:nvPr/>
        </p:nvSpPr>
        <p:spPr bwMode="auto">
          <a:xfrm>
            <a:off x="153681" y="302732"/>
            <a:ext cx="4229713" cy="5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sl-SI" sz="2400" dirty="0">
                <a:latin typeface="+mn-lt"/>
                <a:cs typeface="+mn-cs"/>
              </a:rPr>
              <a:t>Likovna umetnost - 4. razred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sl-SI" sz="2400" dirty="0"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sl-SI" sz="2400" dirty="0">
              <a:latin typeface="+mn-lt"/>
              <a:cs typeface="+mn-cs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3384810"/>
            <a:ext cx="3655067" cy="294842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283947"/>
            <a:ext cx="2137420" cy="8977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 txBox="1">
            <a:spLocks/>
          </p:cNvSpPr>
          <p:nvPr/>
        </p:nvSpPr>
        <p:spPr>
          <a:xfrm>
            <a:off x="179512" y="548680"/>
            <a:ext cx="8218487" cy="3455987"/>
          </a:xfrm>
          <a:prstGeom prst="rect">
            <a:avLst/>
          </a:prstGeom>
        </p:spPr>
        <p:txBody>
          <a:bodyPr/>
          <a:lstStyle/>
          <a:p>
            <a:pPr marL="547688" indent="-411163" algn="ctr">
              <a:lnSpc>
                <a:spcPct val="200000"/>
              </a:lnSpc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sl-SI" sz="2400" dirty="0">
                <a:latin typeface="+mn-lt"/>
                <a:cs typeface="+mn-cs"/>
              </a:rPr>
              <a:t>Oglej si risanje portreta s svinčnikom.</a:t>
            </a:r>
          </a:p>
          <a:p>
            <a:pPr marL="547688" indent="-411163"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400" dirty="0">
              <a:latin typeface="+mn-lt"/>
              <a:cs typeface="+mn-cs"/>
            </a:endParaRPr>
          </a:p>
          <a:p>
            <a:pPr marL="547688" indent="-411163"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400" dirty="0">
              <a:latin typeface="+mn-lt"/>
              <a:cs typeface="+mn-cs"/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6DB82-306E-4D7E-88D2-726FBB85FB1E}" type="slidenum">
              <a:rPr lang="sl-SI" smtClean="0"/>
              <a:pPr>
                <a:defRPr/>
              </a:pPr>
              <a:t>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Kopasić, OŠ Polje</a:t>
            </a:r>
          </a:p>
        </p:txBody>
      </p:sp>
      <p:sp>
        <p:nvSpPr>
          <p:cNvPr id="2" name="PoljeZBesedilom 1"/>
          <p:cNvSpPr txBox="1"/>
          <p:nvPr/>
        </p:nvSpPr>
        <p:spPr>
          <a:xfrm>
            <a:off x="971600" y="270892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hlinkClick r:id="rId2"/>
              </a:rPr>
              <a:t>OBRAZ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2915816" y="271282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hlinkClick r:id="rId3"/>
              </a:rPr>
              <a:t>OKO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5148064" y="271282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hlinkClick r:id="rId4"/>
              </a:rPr>
              <a:t>NOS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7132731" y="270892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hlinkClick r:id="rId5"/>
              </a:rPr>
              <a:t>USTNICE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3491880" y="4077072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hlinkClick r:id="rId6"/>
              </a:rPr>
              <a:t>OBRAZ IN LASJE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45662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D83A7-C8B4-4113-81BA-6A669B712265}" type="slidenum">
              <a:rPr lang="sl-SI" smtClean="0"/>
              <a:pPr>
                <a:defRPr/>
              </a:pPr>
              <a:t>11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Kopasić, OŠ Polje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467544" y="332656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latin typeface="+mn-lt"/>
              </a:rPr>
              <a:t>Risbe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68760"/>
            <a:ext cx="8362900" cy="409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76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D83A7-C8B4-4113-81BA-6A669B712265}" type="slidenum">
              <a:rPr lang="sl-SI" smtClean="0"/>
              <a:pPr>
                <a:defRPr/>
              </a:pPr>
              <a:t>12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Kopasić, OŠ Polje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467544" y="332656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latin typeface="+mn-lt"/>
              </a:rPr>
              <a:t>Risbe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8578924" cy="423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40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2"/>
          <p:cNvSpPr txBox="1">
            <a:spLocks/>
          </p:cNvSpPr>
          <p:nvPr/>
        </p:nvSpPr>
        <p:spPr>
          <a:xfrm>
            <a:off x="323528" y="1412776"/>
            <a:ext cx="8507412" cy="3024187"/>
          </a:xfrm>
          <a:prstGeom prst="rect">
            <a:avLst/>
          </a:prstGeom>
        </p:spPr>
        <p:txBody>
          <a:bodyPr/>
          <a:lstStyle/>
          <a:p>
            <a:pPr marL="547688" indent="-411163">
              <a:lnSpc>
                <a:spcPct val="200000"/>
              </a:lnSpc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sl-SI" sz="2200" dirty="0">
                <a:latin typeface="+mn-lt"/>
                <a:cs typeface="+mn-cs"/>
              </a:rPr>
              <a:t>Vir: Mladen </a:t>
            </a:r>
            <a:r>
              <a:rPr lang="sl-SI" sz="2200" dirty="0" err="1">
                <a:latin typeface="+mn-lt"/>
                <a:cs typeface="+mn-cs"/>
              </a:rPr>
              <a:t>Kopasić</a:t>
            </a:r>
            <a:r>
              <a:rPr lang="sl-SI" sz="2200" dirty="0">
                <a:latin typeface="+mn-lt"/>
                <a:cs typeface="+mn-cs"/>
              </a:rPr>
              <a:t>, OŠ Polje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sl-SI" sz="2200" dirty="0">
                <a:latin typeface="+mn-lt"/>
                <a:cs typeface="+mn-cs"/>
              </a:rPr>
              <a:t>SSKJ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200" dirty="0">
              <a:latin typeface="+mn-lt"/>
              <a:cs typeface="+mn-cs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200" dirty="0">
              <a:latin typeface="+mn-lt"/>
              <a:cs typeface="+mn-cs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200" dirty="0">
              <a:latin typeface="+mn-lt"/>
              <a:cs typeface="+mn-cs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200" dirty="0">
              <a:latin typeface="+mn-lt"/>
              <a:cs typeface="+mn-cs"/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749CC-895C-4E18-9A1B-7B3EDDC062FB}" type="slidenum">
              <a:rPr lang="sl-SI" smtClean="0"/>
              <a:pPr>
                <a:defRPr/>
              </a:pPr>
              <a:t>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Kopasić, OŠ Polje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 txBox="1">
            <a:spLocks/>
          </p:cNvSpPr>
          <p:nvPr/>
        </p:nvSpPr>
        <p:spPr>
          <a:xfrm>
            <a:off x="468313" y="1125538"/>
            <a:ext cx="4895850" cy="1223962"/>
          </a:xfrm>
          <a:prstGeom prst="rect">
            <a:avLst/>
          </a:prstGeom>
        </p:spPr>
        <p:txBody>
          <a:bodyPr/>
          <a:lstStyle/>
          <a:p>
            <a:pPr marL="547688" indent="-411163">
              <a:lnSpc>
                <a:spcPct val="15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sl-SI" sz="2400" dirty="0">
                <a:latin typeface="+mn-lt"/>
                <a:cs typeface="+mn-cs"/>
              </a:rPr>
              <a:t>Je nepretrgana vrsta točk.*</a:t>
            </a:r>
          </a:p>
          <a:p>
            <a:pPr marL="547688" indent="-411163">
              <a:lnSpc>
                <a:spcPct val="15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sl-SI" sz="2400" dirty="0">
                <a:latin typeface="+mn-lt"/>
                <a:cs typeface="+mn-cs"/>
              </a:rPr>
              <a:t>Črte v naravi:</a:t>
            </a:r>
          </a:p>
        </p:txBody>
      </p:sp>
      <p:pic>
        <p:nvPicPr>
          <p:cNvPr id="39938" name="Picture 2" descr="http://www.mabima.net/company/images/Tucker_House_2003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5013325"/>
            <a:ext cx="212248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http://www.mrspalmreader.com/userimages/hand-reading-melbour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916832"/>
            <a:ext cx="146367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141663"/>
            <a:ext cx="25209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2349500"/>
            <a:ext cx="3216275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 descr="http://www.uncrate.com/men/images/2007/10/hummer-h2-safar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4437063"/>
            <a:ext cx="25939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07E95-0200-4B3B-8A0B-DE27886F85BA}" type="slidenum">
              <a:rPr lang="sl-SI" smtClean="0"/>
              <a:pPr>
                <a:defRPr/>
              </a:pPr>
              <a:t>2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Kopasić, OŠ Polje</a:t>
            </a:r>
          </a:p>
        </p:txBody>
      </p:sp>
      <p:sp>
        <p:nvSpPr>
          <p:cNvPr id="11" name="Ograda vsebine 2"/>
          <p:cNvSpPr txBox="1">
            <a:spLocks/>
          </p:cNvSpPr>
          <p:nvPr/>
        </p:nvSpPr>
        <p:spPr bwMode="auto">
          <a:xfrm>
            <a:off x="2411413" y="476250"/>
            <a:ext cx="505142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sl-SI" sz="3600" dirty="0">
                <a:latin typeface="+mn-lt"/>
                <a:cs typeface="+mn-cs"/>
              </a:rPr>
              <a:t>ČRTA ALI LINIJA</a:t>
            </a:r>
          </a:p>
        </p:txBody>
      </p:sp>
      <p:sp>
        <p:nvSpPr>
          <p:cNvPr id="12" name="Podnaslov 2"/>
          <p:cNvSpPr txBox="1">
            <a:spLocks/>
          </p:cNvSpPr>
          <p:nvPr/>
        </p:nvSpPr>
        <p:spPr>
          <a:xfrm>
            <a:off x="7235825" y="6165850"/>
            <a:ext cx="1362075" cy="334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*Vir: SSKJ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l-SI" sz="20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l-SI" sz="20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8313" y="1600200"/>
            <a:ext cx="8218487" cy="676275"/>
          </a:xfrm>
        </p:spPr>
        <p:txBody>
          <a:bodyPr/>
          <a:lstStyle/>
          <a:p>
            <a:pPr eaLnBrk="1" hangingPunct="1"/>
            <a:r>
              <a:rPr lang="sl-SI" sz="2400"/>
              <a:t>Prostoročna črta: je tista, ki jo narišemo s prosto roko.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276475"/>
            <a:ext cx="27574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lika 9" descr="prozorna roka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565400"/>
            <a:ext cx="27527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ročno 10"/>
          <p:cNvSpPr/>
          <p:nvPr/>
        </p:nvSpPr>
        <p:spPr>
          <a:xfrm>
            <a:off x="1058863" y="4092575"/>
            <a:ext cx="6146800" cy="2179638"/>
          </a:xfrm>
          <a:custGeom>
            <a:avLst/>
            <a:gdLst>
              <a:gd name="connsiteX0" fmla="*/ 0 w 6146800"/>
              <a:gd name="connsiteY0" fmla="*/ 0 h 2179561"/>
              <a:gd name="connsiteX1" fmla="*/ 914400 w 6146800"/>
              <a:gd name="connsiteY1" fmla="*/ 1059542 h 2179561"/>
              <a:gd name="connsiteX2" fmla="*/ 2017486 w 6146800"/>
              <a:gd name="connsiteY2" fmla="*/ 464457 h 2179561"/>
              <a:gd name="connsiteX3" fmla="*/ 3193143 w 6146800"/>
              <a:gd name="connsiteY3" fmla="*/ 2061028 h 2179561"/>
              <a:gd name="connsiteX4" fmla="*/ 5689600 w 6146800"/>
              <a:gd name="connsiteY4" fmla="*/ 1175657 h 2179561"/>
              <a:gd name="connsiteX5" fmla="*/ 5936343 w 6146800"/>
              <a:gd name="connsiteY5" fmla="*/ 1103085 h 217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6800" h="2179561">
                <a:moveTo>
                  <a:pt x="0" y="0"/>
                </a:moveTo>
                <a:cubicBezTo>
                  <a:pt x="289076" y="491066"/>
                  <a:pt x="578152" y="982133"/>
                  <a:pt x="914400" y="1059542"/>
                </a:cubicBezTo>
                <a:cubicBezTo>
                  <a:pt x="1250648" y="1136952"/>
                  <a:pt x="1637695" y="297543"/>
                  <a:pt x="2017486" y="464457"/>
                </a:cubicBezTo>
                <a:cubicBezTo>
                  <a:pt x="2397277" y="631371"/>
                  <a:pt x="2581124" y="1942495"/>
                  <a:pt x="3193143" y="2061028"/>
                </a:cubicBezTo>
                <a:cubicBezTo>
                  <a:pt x="3805162" y="2179561"/>
                  <a:pt x="5232400" y="1335314"/>
                  <a:pt x="5689600" y="1175657"/>
                </a:cubicBezTo>
                <a:cubicBezTo>
                  <a:pt x="6146800" y="1016000"/>
                  <a:pt x="6041571" y="1059542"/>
                  <a:pt x="5936343" y="110308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3" name="Ograda vsebine 2"/>
          <p:cNvSpPr txBox="1">
            <a:spLocks/>
          </p:cNvSpPr>
          <p:nvPr/>
        </p:nvSpPr>
        <p:spPr bwMode="auto">
          <a:xfrm>
            <a:off x="2771775" y="476250"/>
            <a:ext cx="469106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sl-SI" sz="3600" dirty="0">
                <a:latin typeface="+mn-lt"/>
                <a:cs typeface="+mn-cs"/>
              </a:rPr>
              <a:t>RISANJE ČRT</a:t>
            </a:r>
          </a:p>
        </p:txBody>
      </p:sp>
      <p:sp>
        <p:nvSpPr>
          <p:cNvPr id="14" name="Ograda številke diapoz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6C496-9922-456B-A0C4-17EC81663B18}" type="slidenum">
              <a:rPr lang="sl-SI" smtClean="0"/>
              <a:pPr>
                <a:defRPr/>
              </a:pPr>
              <a:t>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Kopasić, OŠ Polje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2.59259E-6 C 0.02258 0.05231 0.04515 0.10486 0.06251 0.13102 C 0.07987 0.15718 0.08994 0.15764 0.10365 0.15718 C 0.11737 0.15671 0.13178 0.14074 0.14462 0.12847 C 0.15747 0.1162 0.16841 0.09329 0.18039 0.08333 C 0.19237 0.07338 0.204 0.06389 0.21615 0.06898 C 0.2283 0.07407 0.2415 0.08657 0.25365 0.11435 C 0.2658 0.14213 0.27396 0.20347 0.28942 0.23565 C 0.30487 0.26782 0.32431 0.29722 0.34653 0.30718 C 0.36876 0.31713 0.3908 0.30833 0.42327 0.29514 C 0.45574 0.28194 0.50817 0.24838 0.54115 0.22847 C 0.57414 0.20856 0.6014 0.1868 0.62153 0.17616 C 0.64167 0.16551 0.65452 0.1662 0.66251 0.16435 " pathEditMode="relative" ptsTypes="aaaaaaaaaaa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2"/>
          <p:cNvSpPr txBox="1">
            <a:spLocks/>
          </p:cNvSpPr>
          <p:nvPr/>
        </p:nvSpPr>
        <p:spPr bwMode="auto">
          <a:xfrm>
            <a:off x="468313" y="333375"/>
            <a:ext cx="8218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sl-SI" sz="3600" dirty="0">
                <a:latin typeface="+mn-lt"/>
                <a:cs typeface="+mn-cs"/>
              </a:rPr>
              <a:t>SMER ČRTE</a:t>
            </a:r>
          </a:p>
        </p:txBody>
      </p:sp>
      <p:sp>
        <p:nvSpPr>
          <p:cNvPr id="5" name="Ograda vsebine 2"/>
          <p:cNvSpPr txBox="1">
            <a:spLocks/>
          </p:cNvSpPr>
          <p:nvPr/>
        </p:nvSpPr>
        <p:spPr bwMode="auto">
          <a:xfrm>
            <a:off x="395288" y="1052513"/>
            <a:ext cx="24479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sl-SI" sz="2400" dirty="0">
                <a:latin typeface="+mn-lt"/>
                <a:cs typeface="+mn-cs"/>
              </a:rPr>
              <a:t>vodoravna</a:t>
            </a:r>
          </a:p>
        </p:txBody>
      </p:sp>
      <p:sp>
        <p:nvSpPr>
          <p:cNvPr id="6" name="Ograda vsebine 2"/>
          <p:cNvSpPr txBox="1">
            <a:spLocks/>
          </p:cNvSpPr>
          <p:nvPr/>
        </p:nvSpPr>
        <p:spPr bwMode="auto">
          <a:xfrm>
            <a:off x="3563938" y="1052513"/>
            <a:ext cx="208756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sl-SI" sz="2400" dirty="0">
                <a:latin typeface="+mn-lt"/>
                <a:cs typeface="+mn-cs"/>
              </a:rPr>
              <a:t>navpična</a:t>
            </a:r>
          </a:p>
        </p:txBody>
      </p:sp>
      <p:sp>
        <p:nvSpPr>
          <p:cNvPr id="7" name="Ograda vsebine 2"/>
          <p:cNvSpPr txBox="1">
            <a:spLocks/>
          </p:cNvSpPr>
          <p:nvPr/>
        </p:nvSpPr>
        <p:spPr bwMode="auto">
          <a:xfrm>
            <a:off x="6227763" y="1052513"/>
            <a:ext cx="2447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sl-SI" sz="2400" dirty="0">
                <a:latin typeface="+mn-lt"/>
                <a:cs typeface="+mn-cs"/>
              </a:rPr>
              <a:t>poševna</a:t>
            </a:r>
          </a:p>
        </p:txBody>
      </p:sp>
      <p:cxnSp>
        <p:nvCxnSpPr>
          <p:cNvPr id="9" name="Raven konektor 8"/>
          <p:cNvCxnSpPr/>
          <p:nvPr/>
        </p:nvCxnSpPr>
        <p:spPr>
          <a:xfrm>
            <a:off x="684213" y="2492375"/>
            <a:ext cx="15843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aven konektor 9"/>
          <p:cNvCxnSpPr/>
          <p:nvPr/>
        </p:nvCxnSpPr>
        <p:spPr>
          <a:xfrm>
            <a:off x="395288" y="3213100"/>
            <a:ext cx="2447925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aven konektor 11"/>
          <p:cNvCxnSpPr/>
          <p:nvPr/>
        </p:nvCxnSpPr>
        <p:spPr>
          <a:xfrm>
            <a:off x="1042988" y="3933825"/>
            <a:ext cx="865187" cy="0"/>
          </a:xfrm>
          <a:prstGeom prst="line">
            <a:avLst/>
          </a:prstGeom>
          <a:ln w="203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aven konektor 13"/>
          <p:cNvCxnSpPr/>
          <p:nvPr/>
        </p:nvCxnSpPr>
        <p:spPr>
          <a:xfrm rot="5400000">
            <a:off x="1800225" y="4184650"/>
            <a:ext cx="4248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aven konektor 15"/>
          <p:cNvCxnSpPr/>
          <p:nvPr/>
        </p:nvCxnSpPr>
        <p:spPr>
          <a:xfrm rot="5400000">
            <a:off x="3492500" y="3644900"/>
            <a:ext cx="2159000" cy="0"/>
          </a:xfrm>
          <a:prstGeom prst="line">
            <a:avLst/>
          </a:prstGeom>
          <a:ln w="203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aven konektor 17"/>
          <p:cNvCxnSpPr/>
          <p:nvPr/>
        </p:nvCxnSpPr>
        <p:spPr>
          <a:xfrm rot="5400000">
            <a:off x="3204369" y="3717132"/>
            <a:ext cx="3887787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aven konektor 19"/>
          <p:cNvCxnSpPr/>
          <p:nvPr/>
        </p:nvCxnSpPr>
        <p:spPr>
          <a:xfrm>
            <a:off x="6696075" y="2420938"/>
            <a:ext cx="1260475" cy="792162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Raven konektor 21"/>
          <p:cNvCxnSpPr/>
          <p:nvPr/>
        </p:nvCxnSpPr>
        <p:spPr>
          <a:xfrm flipV="1">
            <a:off x="6443663" y="3573463"/>
            <a:ext cx="2016125" cy="18716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Raven konektor 23"/>
          <p:cNvCxnSpPr/>
          <p:nvPr/>
        </p:nvCxnSpPr>
        <p:spPr>
          <a:xfrm rot="16200000" flipH="1">
            <a:off x="7523956" y="5301457"/>
            <a:ext cx="1152525" cy="576262"/>
          </a:xfrm>
          <a:prstGeom prst="line">
            <a:avLst/>
          </a:prstGeom>
          <a:ln w="203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grada številke diapozitiva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1B15A-E7C8-4B0D-A25E-C7E969CA8424}" type="slidenum">
              <a:rPr lang="sl-SI" smtClean="0"/>
              <a:pPr>
                <a:defRPr/>
              </a:pPr>
              <a:t>4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Kopasić, OŠ Polje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 txBox="1">
            <a:spLocks/>
          </p:cNvSpPr>
          <p:nvPr/>
        </p:nvSpPr>
        <p:spPr>
          <a:xfrm>
            <a:off x="468313" y="980728"/>
            <a:ext cx="8218487" cy="4752528"/>
          </a:xfrm>
          <a:prstGeom prst="rect">
            <a:avLst/>
          </a:prstGeom>
        </p:spPr>
        <p:txBody>
          <a:bodyPr/>
          <a:lstStyle/>
          <a:p>
            <a:pPr marL="547688" indent="-411163" algn="ctr">
              <a:lnSpc>
                <a:spcPct val="200000"/>
              </a:lnSpc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sl-SI" sz="2400" dirty="0">
                <a:latin typeface="+mn-lt"/>
                <a:cs typeface="+mn-cs"/>
              </a:rPr>
              <a:t> </a:t>
            </a:r>
            <a:endParaRPr lang="sl-SI" sz="3600" dirty="0">
              <a:latin typeface="+mn-lt"/>
              <a:cs typeface="+mn-cs"/>
            </a:endParaRPr>
          </a:p>
          <a:p>
            <a:pPr marL="547688" indent="-411163" algn="ctr">
              <a:lnSpc>
                <a:spcPct val="200000"/>
              </a:lnSpc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sl-SI" sz="2400" dirty="0">
                <a:latin typeface="+mn-lt"/>
                <a:cs typeface="+mn-cs"/>
              </a:rPr>
              <a:t>Oglej si risbe portretov. </a:t>
            </a:r>
          </a:p>
          <a:p>
            <a:pPr marL="547688" indent="-411163" algn="ctr">
              <a:lnSpc>
                <a:spcPct val="200000"/>
              </a:lnSpc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sl-SI" sz="2400" dirty="0">
                <a:latin typeface="+mn-lt"/>
                <a:cs typeface="+mn-cs"/>
              </a:rPr>
              <a:t>Pozoren bodi na črte in senčenje.</a:t>
            </a:r>
          </a:p>
          <a:p>
            <a:pPr marL="547688" indent="-411163" algn="ctr">
              <a:lnSpc>
                <a:spcPct val="200000"/>
              </a:lnSpc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sl-SI" sz="2400" dirty="0">
                <a:latin typeface="+mn-lt"/>
                <a:cs typeface="+mn-cs"/>
              </a:rPr>
              <a:t>Nato boš  narisal portret starša.</a:t>
            </a:r>
          </a:p>
          <a:p>
            <a:pPr marL="547688" indent="-411163"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400" dirty="0">
              <a:latin typeface="+mn-lt"/>
              <a:cs typeface="+mn-cs"/>
            </a:endParaRPr>
          </a:p>
          <a:p>
            <a:pPr marL="547688" indent="-411163"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400" dirty="0">
              <a:latin typeface="+mn-lt"/>
              <a:cs typeface="+mn-cs"/>
            </a:endParaRPr>
          </a:p>
          <a:p>
            <a:pPr marL="547688" indent="-411163"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400" dirty="0">
              <a:latin typeface="+mn-lt"/>
              <a:cs typeface="+mn-cs"/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6DB82-306E-4D7E-88D2-726FBB85FB1E}" type="slidenum">
              <a:rPr lang="sl-SI" smtClean="0"/>
              <a:pPr>
                <a:defRPr/>
              </a:pPr>
              <a:t>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Kopasić, OŠ Polje</a:t>
            </a:r>
          </a:p>
        </p:txBody>
      </p:sp>
    </p:spTree>
    <p:extLst>
      <p:ext uri="{BB962C8B-B14F-4D97-AF65-F5344CB8AC3E}">
        <p14:creationId xmlns:p14="http://schemas.microsoft.com/office/powerpoint/2010/main" val="730628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6DB82-306E-4D7E-88D2-726FBB85FB1E}" type="slidenum">
              <a:rPr lang="sl-SI" smtClean="0"/>
              <a:pPr>
                <a:defRPr/>
              </a:pPr>
              <a:t>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Kopasić, OŠ Polje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908720"/>
            <a:ext cx="6689788" cy="53919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6DB82-306E-4D7E-88D2-726FBB85FB1E}" type="slidenum">
              <a:rPr lang="sl-SI" smtClean="0"/>
              <a:pPr>
                <a:defRPr/>
              </a:pPr>
              <a:t>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Kopasić, OŠ Polje</a:t>
            </a:r>
          </a:p>
        </p:txBody>
      </p:sp>
      <p:pic>
        <p:nvPicPr>
          <p:cNvPr id="4098" name="Picture 2" descr="http://img14.deviantart.net/5fe6/i/2012/260/e/a/pencil_portrait_of_orlando_bloom_by_chaseroflight-d5ezt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5112568" cy="624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389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6DB82-306E-4D7E-88D2-726FBB85FB1E}" type="slidenum">
              <a:rPr lang="sl-SI" smtClean="0"/>
              <a:pPr>
                <a:defRPr/>
              </a:pPr>
              <a:t>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Kopasić, OŠ Polje</a:t>
            </a:r>
          </a:p>
        </p:txBody>
      </p:sp>
      <p:pic>
        <p:nvPicPr>
          <p:cNvPr id="3076" name="Picture 4" descr="https://s-media-cache-ak0.pinimg.com/736x/46/9d/00/469d0001935d3db2c6fd6e910dce23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5381"/>
            <a:ext cx="4104456" cy="630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883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6DB82-306E-4D7E-88D2-726FBB85FB1E}" type="slidenum">
              <a:rPr lang="sl-SI" smtClean="0"/>
              <a:pPr>
                <a:defRPr/>
              </a:pPr>
              <a:t>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Kopasić, OŠ Polje</a:t>
            </a:r>
          </a:p>
        </p:txBody>
      </p:sp>
      <p:pic>
        <p:nvPicPr>
          <p:cNvPr id="2050" name="Picture 2" descr="http://hative.com/wp-content/uploads/2013/09/portrait-drawings/portrait-drawin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4937990" cy="615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372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Vrh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883</TotalTime>
  <Words>185</Words>
  <Application>Microsoft Office PowerPoint</Application>
  <PresentationFormat>Diaprojekcija na zaslonu (4:3)</PresentationFormat>
  <Paragraphs>56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21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Vrh</vt:lpstr>
      <vt:lpstr>Risanje 1: ČRTa (linija) v likovnih delih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Risanje: svinčnik 1</dc:title>
  <dc:creator>Mladen Kopasic</dc:creator>
  <cp:lastModifiedBy>Uporabnik</cp:lastModifiedBy>
  <cp:revision>51</cp:revision>
  <dcterms:created xsi:type="dcterms:W3CDTF">2010-09-07T15:46:07Z</dcterms:created>
  <dcterms:modified xsi:type="dcterms:W3CDTF">2020-05-13T14:27:36Z</dcterms:modified>
</cp:coreProperties>
</file>