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0" r:id="rId3"/>
    <p:sldId id="262" r:id="rId4"/>
    <p:sldId id="267" r:id="rId5"/>
    <p:sldId id="261" r:id="rId6"/>
    <p:sldId id="263" r:id="rId7"/>
    <p:sldId id="264" r:id="rId8"/>
    <p:sldId id="265" r:id="rId9"/>
    <p:sldId id="269" r:id="rId10"/>
    <p:sldId id="258" r:id="rId11"/>
    <p:sldId id="259" r:id="rId12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CC"/>
    <a:srgbClr val="969696"/>
    <a:srgbClr val="66FF66"/>
    <a:srgbClr val="CCFFCC"/>
    <a:srgbClr val="33CC33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5169B75-E7DF-4466-A31C-7A21C69F6F1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EA670C6-DCBA-48F0-85C3-1DF8CC74735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383EA25-3576-4A3E-A4E0-1597F7B1F965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E563B9AC-3CF5-446F-972A-2B6652FA42E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940BA449-74B7-4978-A23D-F5314A94678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C042F5F9-32A9-40AF-A763-C3EB18EC2F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4373A56-91DF-43F4-886F-E0E2AD78526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09402907-982F-48FE-A7F4-C1B71539B0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E7CE26-A94B-4A03-A69F-89762174012D}" type="slidenum">
              <a:rPr lang="sl-SI" altLang="sl-SI"/>
              <a:pPr>
                <a:spcBef>
                  <a:spcPct val="0"/>
                </a:spcBef>
              </a:pPr>
              <a:t>1</a:t>
            </a:fld>
            <a:endParaRPr lang="sl-SI" altLang="sl-SI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814C8E0D-7AAA-47B2-B57C-FE914C14F31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5E753499-BF05-4968-AE6E-6122BE6EA5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9D1503-3857-4DAF-A60A-4FEB1F434E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5DC778-B43D-48A7-AC19-CF65B1385E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Mojca Pozvek, prof.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006E3B-AC44-4A4B-8797-1EBD3B16BE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074C6-EB90-4BB6-989B-070A70EDB6A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49602511"/>
      </p:ext>
    </p:extLst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83F84F-FCF9-443E-85BB-6043260F06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E90DD6-9AEB-45AB-83F0-AD5707916D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Mojca Pozvek, prof.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2E159F-4560-408D-94C2-995D74D88B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3C07C-6C10-4705-8C55-8E6B20635C5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21452055"/>
      </p:ext>
    </p:extLst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472B27-DA42-461F-9206-74225597D0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624CD8-01C4-47C5-88F1-39458E260C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Mojca Pozvek, prof.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2A24DD-4D9C-4D7D-934D-204A38A1C2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10BF4-28EC-44F7-936F-7B91E80E819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51866740"/>
      </p:ext>
    </p:extLst>
  </p:cSld>
  <p:clrMapOvr>
    <a:masterClrMapping/>
  </p:clrMapOvr>
  <p:transition spd="med"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69243E9-D95D-4089-8D71-A20779F5D6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85998EA-FCFA-4795-B8AE-E4E4D6A51A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Mojca Pozvek, prof.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F9F0F48-DD6D-4BF8-A91E-344DF995E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C5B1E-2192-4B7A-AD41-16A27E34938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56833508"/>
      </p:ext>
    </p:extLst>
  </p:cSld>
  <p:clrMapOvr>
    <a:masterClrMapping/>
  </p:clrMapOvr>
  <p:transition spd="med"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slov, vsebina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D826787-FB0E-494E-872B-C394161CCA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9B27DB6-44B1-45A1-B5A6-DF5D9F61F9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Mojca Pozvek, prof.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CF2D256-2867-4530-852D-989655BA1B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22A64-84E9-4292-AE24-0A58AA5FC1B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97747380"/>
      </p:ext>
    </p:extLst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66C3ED-9D0B-44F8-BE7D-652D4770B1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33FD8F-1E7D-44BD-BE5B-F071FA9172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Mojca Pozvek, prof.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744314-A918-4276-8526-FD34B660BE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AB8DD-C6D3-4BB5-843F-3F26D098AC2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27547783"/>
      </p:ext>
    </p:extLst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531919-BB8D-4714-949E-B7927024A1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100F26-6C8E-4EC1-B2D4-947A25A08C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Mojca Pozvek, prof.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59018E-416E-4A30-ACF2-81704A336E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50144-148D-4A9D-B38F-F3A4E605257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56158413"/>
      </p:ext>
    </p:extLst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2FB4EA-3B41-49BB-B28E-68334878AB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A15290-3852-49F0-9320-2B0BE2C078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Mojca Pozvek, prof.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56FFCD-C87E-4ACB-9E45-8F3FED6721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CF19C-FCA9-4EF0-A481-86BEEEFB5D6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47770386"/>
      </p:ext>
    </p:extLst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A8A2784-C7EA-4AC0-BB52-D69619E5F3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3B1FC1A-169B-42F8-AEF7-6E5F045A9A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Mojca Pozvek, prof.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6303790-2193-41A1-B3E8-2A84E5801E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6F88F-B5F5-4574-AEF8-5B1285BC1B8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38647814"/>
      </p:ext>
    </p:extLst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9A92C22-42C9-4954-99F4-44245C25D1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049CFD8-BE13-4096-9C38-931BE21D27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Mojca Pozvek, prof.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7E8CFC-019F-45AD-A52B-C91487D88D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89389-E8F6-4894-96FF-46F40CBA2EC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05965688"/>
      </p:ext>
    </p:extLst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14DD8C8-78C3-42F7-88A3-AB82F9D50F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3586ABF-5A8F-49EC-BAE1-176AA12CE5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Mojca Pozvek, prof.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27B22B-3F45-4A36-A2B8-A26BEAABEF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7EBCA-0503-4B29-B7F9-9A9A88C24E0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18814491"/>
      </p:ext>
    </p:extLst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C9F62A-B0C1-49AC-B82B-565E24ADC9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45293B-F70E-4BC3-96F1-16DB2DD1D3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Mojca Pozvek, prof.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A4FC28-2140-4447-99B4-0CBB9982F2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DD4BA-C21B-486F-B19F-A47230F49A1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62708784"/>
      </p:ext>
    </p:extLst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3B3963-30EB-44E9-9612-4933547CD8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DC33F6-BACD-41D6-B41D-9544A3E8DE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Mojca Pozvek, prof.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C8C3F1-FD16-4A33-BFED-428D0C830D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044B3-866B-404B-B209-F4482A4B0F0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88503958"/>
      </p:ext>
    </p:extLst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rgbClr val="66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DBE7A40-347A-490D-90E0-1E2B0D39DE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F3764CE-FB0A-4EDA-908E-8627AE191D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6DB18A8-421B-4017-94B6-764352A656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84FA652-7C87-4575-9F4F-1149B1CF99B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sl-SI"/>
              <a:t>Mojca Pozvek, prof.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FCE07E6-A2E0-4345-8C8A-56D47382EE8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2979867-1A7C-4EA8-9065-F57887FAE33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pull dir="d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nt-si.eu/opis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earth.google.com/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grada noge 4">
            <a:extLst>
              <a:ext uri="{FF2B5EF4-FFF2-40B4-BE49-F238E27FC236}">
                <a16:creationId xmlns:a16="http://schemas.microsoft.com/office/drawing/2014/main" id="{2F7A92CD-A701-4724-A1B2-93630ED40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1400"/>
              <a:t>Mojca Pozvek, prof.</a:t>
            </a:r>
          </a:p>
        </p:txBody>
      </p:sp>
      <p:pic>
        <p:nvPicPr>
          <p:cNvPr id="3080" name="Picture 8" descr="ladybird_beetle_4">
            <a:extLst>
              <a:ext uri="{FF2B5EF4-FFF2-40B4-BE49-F238E27FC236}">
                <a16:creationId xmlns:a16="http://schemas.microsoft.com/office/drawing/2014/main" id="{A24341DB-FB33-4FB2-A0E9-7B267E2A0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5236">
            <a:off x="2484438" y="692150"/>
            <a:ext cx="4578350" cy="482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9">
            <a:extLst>
              <a:ext uri="{FF2B5EF4-FFF2-40B4-BE49-F238E27FC236}">
                <a16:creationId xmlns:a16="http://schemas.microsoft.com/office/drawing/2014/main" id="{31CE769D-7C24-4510-B423-1BAA47799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38" y="2205038"/>
            <a:ext cx="8424862" cy="1296987"/>
          </a:xfrm>
          <a:prstGeom prst="rect">
            <a:avLst/>
          </a:prstGeom>
          <a:solidFill>
            <a:srgbClr val="969696"/>
          </a:solidFill>
          <a:ln w="38100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sl-SI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Povečajmo ali pomanjšajmo</a:t>
            </a:r>
          </a:p>
        </p:txBody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id="{329F567B-A489-4672-9CF1-CEF726C71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5661025"/>
            <a:ext cx="5545138" cy="647700"/>
          </a:xfrm>
          <a:prstGeom prst="rect">
            <a:avLst/>
          </a:prstGeom>
          <a:solidFill>
            <a:srgbClr val="FFFF99"/>
          </a:solidFill>
          <a:ln w="25400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sl-SI" altLang="sl-SI" sz="2000"/>
              <a:t>“Družba smo mi 4”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sl-SI" altLang="sl-SI" sz="2000"/>
              <a:t>Založba Rokus-Klett d.o.o.</a:t>
            </a:r>
          </a:p>
        </p:txBody>
      </p:sp>
      <p:pic>
        <p:nvPicPr>
          <p:cNvPr id="3083" name="Picture 11" descr="ladybird_beetle_4">
            <a:extLst>
              <a:ext uri="{FF2B5EF4-FFF2-40B4-BE49-F238E27FC236}">
                <a16:creationId xmlns:a16="http://schemas.microsoft.com/office/drawing/2014/main" id="{C846BB80-FF4C-4735-8483-4337FE49D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39836">
            <a:off x="6783388" y="498475"/>
            <a:ext cx="19145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ladybird_beetle_4">
            <a:extLst>
              <a:ext uri="{FF2B5EF4-FFF2-40B4-BE49-F238E27FC236}">
                <a16:creationId xmlns:a16="http://schemas.microsoft.com/office/drawing/2014/main" id="{8EA61C2C-51B2-4555-8DE4-203732A2E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37428">
            <a:off x="1312070" y="5282406"/>
            <a:ext cx="6842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ladybird_beetle_4">
            <a:extLst>
              <a:ext uri="{FF2B5EF4-FFF2-40B4-BE49-F238E27FC236}">
                <a16:creationId xmlns:a16="http://schemas.microsoft.com/office/drawing/2014/main" id="{D60D57C9-F2E1-42E3-86DF-2DC71EE79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39836">
            <a:off x="977900" y="2774950"/>
            <a:ext cx="241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animBg="1"/>
      <p:bldP spid="3082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grada noge 4">
            <a:extLst>
              <a:ext uri="{FF2B5EF4-FFF2-40B4-BE49-F238E27FC236}">
                <a16:creationId xmlns:a16="http://schemas.microsoft.com/office/drawing/2014/main" id="{479880C9-E9BD-49EA-B17A-6BCE12D48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1400"/>
              <a:t>Mojca Pozvek, prof.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E00BEEF0-556B-4A42-9704-B1DC490521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77875"/>
          </a:xfrm>
          <a:solidFill>
            <a:srgbClr val="80008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sl-SI" altLang="sl-SI" sz="4000">
                <a:solidFill>
                  <a:srgbClr val="FF9933"/>
                </a:solidFill>
              </a:rPr>
              <a:t>Razmisli in ustno odgovori.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5E41F76-A46A-4443-BDA4-B20E19A65B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  <a:solidFill>
            <a:schemeClr val="bg1"/>
          </a:solidFill>
        </p:spPr>
        <p:txBody>
          <a:bodyPr/>
          <a:lstStyle/>
          <a:p>
            <a:pPr marL="609600" indent="-609600" eaLnBrk="1" hangingPunct="1">
              <a:buClr>
                <a:srgbClr val="FF3300"/>
              </a:buClr>
              <a:buFontTx/>
              <a:buAutoNum type="arabicPeriod"/>
            </a:pPr>
            <a:r>
              <a:rPr lang="sl-SI" altLang="sl-SI"/>
              <a:t>Kako lahko rišemo različno velike predmete?</a:t>
            </a:r>
          </a:p>
          <a:p>
            <a:pPr marL="609600" indent="-609600" eaLnBrk="1" hangingPunct="1">
              <a:buClr>
                <a:srgbClr val="FF3300"/>
              </a:buClr>
              <a:buFontTx/>
              <a:buAutoNum type="arabicPeriod"/>
            </a:pPr>
            <a:r>
              <a:rPr lang="sl-SI" altLang="sl-SI"/>
              <a:t>Kaj pomeni izraz naravna velikost?</a:t>
            </a:r>
          </a:p>
          <a:p>
            <a:pPr marL="609600" indent="-609600" eaLnBrk="1" hangingPunct="1">
              <a:buClr>
                <a:srgbClr val="FF3300"/>
              </a:buClr>
              <a:buFontTx/>
              <a:buAutoNum type="arabicPeriod"/>
            </a:pPr>
            <a:r>
              <a:rPr lang="sl-SI" altLang="sl-SI"/>
              <a:t>Kako nastane letalska fotografija?</a:t>
            </a:r>
          </a:p>
          <a:p>
            <a:pPr marL="609600" indent="-609600" eaLnBrk="1" hangingPunct="1">
              <a:buClr>
                <a:srgbClr val="FF3300"/>
              </a:buClr>
              <a:buFontTx/>
              <a:buAutoNum type="arabicPeriod"/>
            </a:pPr>
            <a:r>
              <a:rPr lang="sl-SI" altLang="sl-SI"/>
              <a:t>Kdo je kartograf?</a:t>
            </a:r>
          </a:p>
          <a:p>
            <a:pPr marL="609600" indent="-609600" eaLnBrk="1" hangingPunct="1">
              <a:buClr>
                <a:srgbClr val="FF3300"/>
              </a:buClr>
              <a:buFontTx/>
              <a:buAutoNum type="arabicPeriod"/>
            </a:pPr>
            <a:r>
              <a:rPr lang="sl-SI" altLang="sl-SI"/>
              <a:t>Kaj je tloris?</a:t>
            </a:r>
          </a:p>
          <a:p>
            <a:pPr marL="609600" indent="-609600" eaLnBrk="1" hangingPunct="1">
              <a:buClr>
                <a:srgbClr val="FF3300"/>
              </a:buClr>
              <a:buFontTx/>
              <a:buAutoNum type="arabicPeriod"/>
            </a:pPr>
            <a:endParaRPr lang="sl-SI" altLang="sl-SI"/>
          </a:p>
        </p:txBody>
      </p:sp>
      <p:pic>
        <p:nvPicPr>
          <p:cNvPr id="13317" name="Picture 4" descr="14 - CopyA">
            <a:extLst>
              <a:ext uri="{FF2B5EF4-FFF2-40B4-BE49-F238E27FC236}">
                <a16:creationId xmlns:a16="http://schemas.microsoft.com/office/drawing/2014/main" id="{E9E88899-59A0-42AB-BA79-B5F9C2EA5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365625"/>
            <a:ext cx="9239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AutoShape 5">
            <a:extLst>
              <a:ext uri="{FF2B5EF4-FFF2-40B4-BE49-F238E27FC236}">
                <a16:creationId xmlns:a16="http://schemas.microsoft.com/office/drawing/2014/main" id="{A40E11C5-766E-46BC-8096-9460CB82A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4149725"/>
            <a:ext cx="1655763" cy="1439863"/>
          </a:xfrm>
          <a:prstGeom prst="cloudCallout">
            <a:avLst>
              <a:gd name="adj1" fmla="val 110977"/>
              <a:gd name="adj2" fmla="val -3472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3600"/>
          </a:p>
        </p:txBody>
      </p:sp>
      <p:sp>
        <p:nvSpPr>
          <p:cNvPr id="6150" name="WordArt 6">
            <a:extLst>
              <a:ext uri="{FF2B5EF4-FFF2-40B4-BE49-F238E27FC236}">
                <a16:creationId xmlns:a16="http://schemas.microsoft.com/office/drawing/2014/main" id="{C8C74FB4-4F47-4F91-B44C-D028328006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95963" y="4437063"/>
            <a:ext cx="276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?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grada noge 4">
            <a:extLst>
              <a:ext uri="{FF2B5EF4-FFF2-40B4-BE49-F238E27FC236}">
                <a16:creationId xmlns:a16="http://schemas.microsoft.com/office/drawing/2014/main" id="{D84B6988-55F1-438D-A56A-967885DA0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1400"/>
              <a:t>Mojca Pozvek, prof.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96623C8C-CC40-4EBF-8982-1F0FDF988E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346075"/>
          </a:xfrm>
          <a:solidFill>
            <a:srgbClr val="993366"/>
          </a:solidFill>
        </p:spPr>
        <p:txBody>
          <a:bodyPr/>
          <a:lstStyle/>
          <a:p>
            <a:pPr algn="l" eaLnBrk="1" hangingPunct="1"/>
            <a:r>
              <a:rPr lang="sl-SI" altLang="sl-SI" sz="2000">
                <a:solidFill>
                  <a:schemeClr val="bg1"/>
                </a:solidFill>
              </a:rPr>
              <a:t>Opomba :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3E99B59-8997-42C6-B680-A3572FBBE4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751387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altLang="sl-SI" sz="1600"/>
              <a:t>Fotografije, slike in določeni deli besedila so intelektualna last avtorjev. Moja vloga je bila v zbiranju in oblikovanju gradiva za osnovnošolsko uporabo.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sl-SI" altLang="sl-SI" sz="1600"/>
              <a:t>Mojca Pozvek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altLang="sl-SI" sz="1600"/>
              <a:t>Ljubljana, 01. 09. 2009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altLang="sl-SI" sz="1600"/>
          </a:p>
          <a:p>
            <a:pPr eaLnBrk="1" hangingPunct="1">
              <a:lnSpc>
                <a:spcPct val="80000"/>
              </a:lnSpc>
            </a:pPr>
            <a:r>
              <a:rPr lang="sl-SI" altLang="sl-SI" sz="1600" u="sng"/>
              <a:t>Viri: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sl-SI" altLang="sl-SI" sz="1600" b="1" u="sng"/>
              <a:t>Učbenik</a:t>
            </a:r>
            <a:r>
              <a:rPr lang="sl-SI" altLang="sl-SI" sz="1600" b="1"/>
              <a:t>:</a:t>
            </a:r>
            <a:r>
              <a:rPr lang="sl-SI" altLang="sl-SI" sz="1600"/>
              <a:t> Vesna Jurač, Jelka Razpotnik, Ana Vovk Korže, 2009. </a:t>
            </a:r>
            <a:r>
              <a:rPr lang="sl-SI" altLang="sl-SI" sz="1600" b="1" i="1"/>
              <a:t>Družba smo mi 4.</a:t>
            </a:r>
            <a:r>
              <a:rPr lang="sl-SI" altLang="sl-SI" sz="1600"/>
              <a:t> Ljubljana, Rokus Klett.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sl-SI" altLang="sl-SI" sz="1600"/>
              <a:t>Internetna gradiva (Wikipedija, </a:t>
            </a:r>
            <a:r>
              <a:rPr lang="sl-SI" altLang="sl-SI" sz="1600">
                <a:hlinkClick r:id="rId2"/>
              </a:rPr>
              <a:t>http://www.rent-si.eu/opis.htm</a:t>
            </a:r>
            <a:r>
              <a:rPr lang="sl-SI" altLang="sl-SI" sz="1600"/>
              <a:t>, burin club)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sl-SI" altLang="sl-SI" sz="16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altLang="sl-SI" sz="16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altLang="sl-SI" sz="16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altLang="sl-SI" sz="16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altLang="sl-SI" sz="1600" i="1"/>
              <a:t>© Založba Rokus Klett, (leto prve izdaje). Vse pravice pridržane.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altLang="sl-SI" sz="1600" i="1"/>
              <a:t>Brez pisnega dovoljenja Založbe Rokus Klett je prepovedano reproduciranje, distribuiranje, dajanje v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altLang="sl-SI" sz="1600" i="1"/>
              <a:t>najem, javna priobčitev, predelava ali druga uporaba tega avtorskega dela ali njegovih delov v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altLang="sl-SI" sz="1600" i="1"/>
              <a:t>kakršnemkoli obsegu ali postopku, vključno s tiskanjem ali shranitvijo v elektronski obliki.</a:t>
            </a:r>
          </a:p>
        </p:txBody>
      </p:sp>
    </p:spTree>
  </p:cSld>
  <p:clrMapOvr>
    <a:masterClrMapping/>
  </p:clrMapOvr>
  <p:transition spd="med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grada noge 3">
            <a:extLst>
              <a:ext uri="{FF2B5EF4-FFF2-40B4-BE49-F238E27FC236}">
                <a16:creationId xmlns:a16="http://schemas.microsoft.com/office/drawing/2014/main" id="{ED7CF71E-D8E1-46B0-9DD4-83898AB77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1400"/>
              <a:t>Mojca Pozvek, prof.</a:t>
            </a:r>
          </a:p>
        </p:txBody>
      </p:sp>
      <p:pic>
        <p:nvPicPr>
          <p:cNvPr id="5123" name="Picture 5" descr="19xxxxx">
            <a:extLst>
              <a:ext uri="{FF2B5EF4-FFF2-40B4-BE49-F238E27FC236}">
                <a16:creationId xmlns:a16="http://schemas.microsoft.com/office/drawing/2014/main" id="{E510712E-E90E-4A66-AEAF-AC206FF3B76E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2852738"/>
            <a:ext cx="4052888" cy="3455987"/>
          </a:xfrm>
          <a:noFill/>
        </p:spPr>
      </p:pic>
      <p:sp>
        <p:nvSpPr>
          <p:cNvPr id="8198" name="AutoShape 6">
            <a:extLst>
              <a:ext uri="{FF2B5EF4-FFF2-40B4-BE49-F238E27FC236}">
                <a16:creationId xmlns:a16="http://schemas.microsoft.com/office/drawing/2014/main" id="{2418C9E0-DF2F-4863-A781-FF5C637DF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700213"/>
            <a:ext cx="2376488" cy="2592387"/>
          </a:xfrm>
          <a:prstGeom prst="wedgeRoundRectCallout">
            <a:avLst>
              <a:gd name="adj1" fmla="val 61889"/>
              <a:gd name="adj2" fmla="val 1631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400"/>
              <a:t>No, Eva, si s povečevalnim steklom odkrila na Pikiju kakšno bolho?</a:t>
            </a:r>
          </a:p>
        </p:txBody>
      </p:sp>
      <p:sp>
        <p:nvSpPr>
          <p:cNvPr id="8199" name="AutoShape 7">
            <a:extLst>
              <a:ext uri="{FF2B5EF4-FFF2-40B4-BE49-F238E27FC236}">
                <a16:creationId xmlns:a16="http://schemas.microsoft.com/office/drawing/2014/main" id="{1A77B0BC-7412-45CD-8E49-7A7A5E1BA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476250"/>
            <a:ext cx="2735262" cy="2232025"/>
          </a:xfrm>
          <a:prstGeom prst="wedgeRoundRectCallout">
            <a:avLst>
              <a:gd name="adj1" fmla="val -46574"/>
              <a:gd name="adj2" fmla="val 7588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400"/>
              <a:t>Kar sam poglej! Pa da se ne boš prestrašil je namreč zelooo povečana.</a:t>
            </a:r>
          </a:p>
        </p:txBody>
      </p:sp>
      <p:sp>
        <p:nvSpPr>
          <p:cNvPr id="8201" name="Oval 9">
            <a:extLst>
              <a:ext uri="{FF2B5EF4-FFF2-40B4-BE49-F238E27FC236}">
                <a16:creationId xmlns:a16="http://schemas.microsoft.com/office/drawing/2014/main" id="{DC316B71-7FC2-4A95-BFAD-32201732E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476250"/>
            <a:ext cx="3095625" cy="252095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8202" name="Picture 10" descr="xxxxx">
            <a:extLst>
              <a:ext uri="{FF2B5EF4-FFF2-40B4-BE49-F238E27FC236}">
                <a16:creationId xmlns:a16="http://schemas.microsoft.com/office/drawing/2014/main" id="{18B3D73E-649F-42BA-A09C-CEEBF619C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92150"/>
            <a:ext cx="2155825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199" grpId="0" animBg="1"/>
      <p:bldP spid="820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grada noge 3">
            <a:extLst>
              <a:ext uri="{FF2B5EF4-FFF2-40B4-BE49-F238E27FC236}">
                <a16:creationId xmlns:a16="http://schemas.microsoft.com/office/drawing/2014/main" id="{66BBA889-FE56-49C5-A7CF-FEF7B7B4D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1400"/>
              <a:t>Mojca Pozvek, prof.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7256BE93-71B2-441A-B3CA-236D2C7741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69696"/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sl-SI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Kdaj povečujemo, kdaj pomanjšujemo?</a:t>
            </a:r>
          </a:p>
        </p:txBody>
      </p:sp>
      <p:sp>
        <p:nvSpPr>
          <p:cNvPr id="10245" name="AutoShape 5">
            <a:extLst>
              <a:ext uri="{FF2B5EF4-FFF2-40B4-BE49-F238E27FC236}">
                <a16:creationId xmlns:a16="http://schemas.microsoft.com/office/drawing/2014/main" id="{C188F741-E006-4A58-AE60-AF1AA116A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989138"/>
            <a:ext cx="1944688" cy="576262"/>
          </a:xfrm>
          <a:prstGeom prst="wedgeRectCallout">
            <a:avLst>
              <a:gd name="adj1" fmla="val -20346"/>
              <a:gd name="adj2" fmla="val 49372"/>
            </a:avLst>
          </a:prstGeom>
          <a:solidFill>
            <a:schemeClr val="bg1"/>
          </a:solidFill>
          <a:ln w="3810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sl-SI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Povečamo </a:t>
            </a:r>
          </a:p>
        </p:txBody>
      </p:sp>
      <p:sp>
        <p:nvSpPr>
          <p:cNvPr id="10247" name="AutoShape 7">
            <a:extLst>
              <a:ext uri="{FF2B5EF4-FFF2-40B4-BE49-F238E27FC236}">
                <a16:creationId xmlns:a16="http://schemas.microsoft.com/office/drawing/2014/main" id="{CC4077E0-37A5-4C09-9FDE-8F410019B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2611438"/>
            <a:ext cx="649288" cy="936625"/>
          </a:xfrm>
          <a:prstGeom prst="downArrow">
            <a:avLst>
              <a:gd name="adj1" fmla="val 50000"/>
              <a:gd name="adj2" fmla="val 36064"/>
            </a:avLst>
          </a:prstGeom>
          <a:solidFill>
            <a:srgbClr val="969696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0248" name="AutoShape 8">
            <a:extLst>
              <a:ext uri="{FF2B5EF4-FFF2-40B4-BE49-F238E27FC236}">
                <a16:creationId xmlns:a16="http://schemas.microsoft.com/office/drawing/2014/main" id="{AC4A8328-B5F3-4BC9-BE6F-5908EFDAD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2611438"/>
            <a:ext cx="649288" cy="936625"/>
          </a:xfrm>
          <a:prstGeom prst="downArrow">
            <a:avLst>
              <a:gd name="adj1" fmla="val 50000"/>
              <a:gd name="adj2" fmla="val 36064"/>
            </a:avLst>
          </a:prstGeom>
          <a:solidFill>
            <a:srgbClr val="969696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0249" name="AutoShape 9">
            <a:extLst>
              <a:ext uri="{FF2B5EF4-FFF2-40B4-BE49-F238E27FC236}">
                <a16:creationId xmlns:a16="http://schemas.microsoft.com/office/drawing/2014/main" id="{3ED38AB3-B062-456D-95C0-66382C26D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573463"/>
            <a:ext cx="3889375" cy="2443162"/>
          </a:xfrm>
          <a:prstGeom prst="wedgeRectCallout">
            <a:avLst>
              <a:gd name="adj1" fmla="val -15161"/>
              <a:gd name="adj2" fmla="val -49763"/>
            </a:avLst>
          </a:prstGeom>
          <a:solidFill>
            <a:schemeClr val="bg1"/>
          </a:solidFill>
          <a:ln w="3810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sl-SI" sz="2400" dirty="0">
                <a:latin typeface="Arial" charset="0"/>
                <a:cs typeface="Arial" charset="0"/>
              </a:rPr>
              <a:t>Kadar so predmeti tako majhni, da jih s 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prostim očesom</a:t>
            </a:r>
            <a:r>
              <a:rPr lang="sl-SI" sz="2400" b="1" dirty="0">
                <a:latin typeface="Arial" charset="0"/>
                <a:cs typeface="Arial" charset="0"/>
              </a:rPr>
              <a:t> </a:t>
            </a:r>
            <a:r>
              <a:rPr lang="sl-SI" sz="2400" dirty="0">
                <a:latin typeface="Arial" charset="0"/>
                <a:cs typeface="Arial" charset="0"/>
              </a:rPr>
              <a:t>težko vidimo.</a:t>
            </a:r>
            <a:endParaRPr lang="sl-SI" sz="2400" b="1" dirty="0">
              <a:latin typeface="Arial" charset="0"/>
              <a:cs typeface="Arial" charset="0"/>
            </a:endParaRPr>
          </a:p>
        </p:txBody>
      </p:sp>
      <p:sp>
        <p:nvSpPr>
          <p:cNvPr id="10251" name="AutoShape 11">
            <a:extLst>
              <a:ext uri="{FF2B5EF4-FFF2-40B4-BE49-F238E27FC236}">
                <a16:creationId xmlns:a16="http://schemas.microsoft.com/office/drawing/2014/main" id="{C176E61B-2F7B-4529-A347-6A81B573C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573463"/>
            <a:ext cx="4032250" cy="2443162"/>
          </a:xfrm>
          <a:prstGeom prst="wedgeRectCallout">
            <a:avLst>
              <a:gd name="adj1" fmla="val -8780"/>
              <a:gd name="adj2" fmla="val -50137"/>
            </a:avLst>
          </a:prstGeom>
          <a:solidFill>
            <a:schemeClr val="bg1"/>
          </a:solidFill>
          <a:ln w="3810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sl-SI" sz="2400" dirty="0">
                <a:latin typeface="Arial" charset="0"/>
                <a:cs typeface="Arial" charset="0"/>
              </a:rPr>
              <a:t>Kadar so predmeti preveliki, da bi jih na listu papirja, v knjigi ali na zemljevidu lahko prikazali v </a:t>
            </a:r>
          </a:p>
          <a:p>
            <a:pPr eaLnBrk="1" hangingPunct="1">
              <a:defRPr/>
            </a:pP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naravni velikosti</a:t>
            </a:r>
            <a:r>
              <a:rPr lang="sl-SI" sz="2400" dirty="0"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10252" name="Picture 12" descr="muha">
            <a:extLst>
              <a:ext uri="{FF2B5EF4-FFF2-40B4-BE49-F238E27FC236}">
                <a16:creationId xmlns:a16="http://schemas.microsoft.com/office/drawing/2014/main" id="{44465C6B-4573-4236-A0AE-D3E1D12B3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652963"/>
            <a:ext cx="140335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 descr="0xxxxx">
            <a:extLst>
              <a:ext uri="{FF2B5EF4-FFF2-40B4-BE49-F238E27FC236}">
                <a16:creationId xmlns:a16="http://schemas.microsoft.com/office/drawing/2014/main" id="{33D7C258-7CCF-4B50-A200-0DE754831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292600"/>
            <a:ext cx="95408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5">
            <a:extLst>
              <a:ext uri="{FF2B5EF4-FFF2-40B4-BE49-F238E27FC236}">
                <a16:creationId xmlns:a16="http://schemas.microsoft.com/office/drawing/2014/main" id="{2A0F9233-EB09-4FBB-B862-4B8F984A2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25" y="2000250"/>
            <a:ext cx="2214563" cy="576263"/>
          </a:xfrm>
          <a:prstGeom prst="wedgeRectCallout">
            <a:avLst>
              <a:gd name="adj1" fmla="val -20346"/>
              <a:gd name="adj2" fmla="val 49372"/>
            </a:avLst>
          </a:prstGeom>
          <a:solidFill>
            <a:schemeClr val="bg1"/>
          </a:solidFill>
          <a:ln w="3810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sl-SI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Pomanjšamo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7" grpId="0" animBg="1"/>
      <p:bldP spid="10249" grpId="0" animBg="1"/>
      <p:bldP spid="1025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grada noge 3">
            <a:extLst>
              <a:ext uri="{FF2B5EF4-FFF2-40B4-BE49-F238E27FC236}">
                <a16:creationId xmlns:a16="http://schemas.microsoft.com/office/drawing/2014/main" id="{7CED1363-BCED-4419-A341-07FD2EF6D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1400"/>
              <a:t>Mojca Pozvek, prof.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78300942-A032-461C-AA14-2FEDB8BD48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69696"/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sl-SI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Pogled od zgoraj</a:t>
            </a:r>
          </a:p>
        </p:txBody>
      </p:sp>
      <p:pic>
        <p:nvPicPr>
          <p:cNvPr id="7172" name="Picture 3" descr="bird_ani">
            <a:extLst>
              <a:ext uri="{FF2B5EF4-FFF2-40B4-BE49-F238E27FC236}">
                <a16:creationId xmlns:a16="http://schemas.microsoft.com/office/drawing/2014/main" id="{08E01694-9F3A-4FBA-AFB8-575A9F098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92150"/>
            <a:ext cx="10953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AutoShape 4">
            <a:extLst>
              <a:ext uri="{FF2B5EF4-FFF2-40B4-BE49-F238E27FC236}">
                <a16:creationId xmlns:a16="http://schemas.microsoft.com/office/drawing/2014/main" id="{51D7CAFA-D6B0-4029-BB61-4D2A0AD47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49275"/>
            <a:ext cx="3097213" cy="1223963"/>
          </a:xfrm>
          <a:prstGeom prst="wedgeRoundRectCallout">
            <a:avLst>
              <a:gd name="adj1" fmla="val 56921"/>
              <a:gd name="adj2" fmla="val -979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sl-SI" sz="2400">
                <a:latin typeface="Arial" charset="0"/>
                <a:cs typeface="Arial" charset="0"/>
              </a:rPr>
              <a:t>Temu se reče tudi </a:t>
            </a:r>
            <a:r>
              <a:rPr lang="sl-SI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ptičja perspektiva</a:t>
            </a:r>
            <a:r>
              <a:rPr lang="sl-SI" sz="2400">
                <a:latin typeface="Arial" charset="0"/>
                <a:cs typeface="Arial" charset="0"/>
              </a:rPr>
              <a:t>. Veste zakaj? </a:t>
            </a:r>
          </a:p>
        </p:txBody>
      </p:sp>
      <p:sp>
        <p:nvSpPr>
          <p:cNvPr id="22533" name="AutoShape 5">
            <a:extLst>
              <a:ext uri="{FF2B5EF4-FFF2-40B4-BE49-F238E27FC236}">
                <a16:creationId xmlns:a16="http://schemas.microsoft.com/office/drawing/2014/main" id="{83F57222-F54D-4940-B10C-090D690F4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916113"/>
            <a:ext cx="8207375" cy="1223962"/>
          </a:xfrm>
          <a:prstGeom prst="wedgeRectCallout">
            <a:avLst>
              <a:gd name="adj1" fmla="val -25898"/>
              <a:gd name="adj2" fmla="val -88005"/>
            </a:avLst>
          </a:prstGeom>
          <a:solidFill>
            <a:schemeClr val="bg1"/>
          </a:solidFill>
          <a:ln w="3810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sl-SI" sz="2400">
                <a:latin typeface="Arial" charset="0"/>
                <a:cs typeface="Arial" charset="0"/>
              </a:rPr>
              <a:t>Pokrajina, zgradbe, ceste, rastline in različni predmeti so videti drugačni, če jih gledamo od zgoraj. </a:t>
            </a:r>
            <a:r>
              <a:rPr lang="sl-SI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Razloži kakšni so videti!</a:t>
            </a:r>
          </a:p>
        </p:txBody>
      </p:sp>
      <p:pic>
        <p:nvPicPr>
          <p:cNvPr id="22536" name="Picture 8" descr="tloris_r1_c2">
            <a:extLst>
              <a:ext uri="{FF2B5EF4-FFF2-40B4-BE49-F238E27FC236}">
                <a16:creationId xmlns:a16="http://schemas.microsoft.com/office/drawing/2014/main" id="{05C6B147-8D6A-42C8-8B38-EF54F245E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7563"/>
            <a:ext cx="40386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14 - Copy">
            <a:extLst>
              <a:ext uri="{FF2B5EF4-FFF2-40B4-BE49-F238E27FC236}">
                <a16:creationId xmlns:a16="http://schemas.microsoft.com/office/drawing/2014/main" id="{7951BF78-7AFA-44B7-BB14-709CE3766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508500"/>
            <a:ext cx="11906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AutoShape 11">
            <a:hlinkClick r:id="rId5"/>
            <a:extLst>
              <a:ext uri="{FF2B5EF4-FFF2-40B4-BE49-F238E27FC236}">
                <a16:creationId xmlns:a16="http://schemas.microsoft.com/office/drawing/2014/main" id="{C8A546D2-F7E4-41B8-8A90-C9C884BD1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3284538"/>
            <a:ext cx="3527425" cy="1943100"/>
          </a:xfrm>
          <a:prstGeom prst="wedgeRoundRectCallout">
            <a:avLst>
              <a:gd name="adj1" fmla="val 46986"/>
              <a:gd name="adj2" fmla="val 7598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400"/>
              <a:t>Če poiščemo </a:t>
            </a:r>
            <a:r>
              <a:rPr lang="sl-SI" altLang="sl-SI" sz="2400" b="1">
                <a:solidFill>
                  <a:schemeClr val="accent2"/>
                </a:solidFill>
              </a:rPr>
              <a:t>Google Earth</a:t>
            </a:r>
            <a:r>
              <a:rPr lang="sl-SI" altLang="sl-SI" sz="2400"/>
              <a:t>, bomo videli posnetke Zemlje s ptičje perspektive. </a:t>
            </a:r>
            <a:endParaRPr lang="sl-SI" altLang="sl-SI" sz="1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grada noge 3">
            <a:extLst>
              <a:ext uri="{FF2B5EF4-FFF2-40B4-BE49-F238E27FC236}">
                <a16:creationId xmlns:a16="http://schemas.microsoft.com/office/drawing/2014/main" id="{09705570-7CB1-4B05-A09E-D0807955F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1400"/>
              <a:t>Mojca Pozvek, prof.</a:t>
            </a:r>
          </a:p>
        </p:txBody>
      </p:sp>
      <p:sp>
        <p:nvSpPr>
          <p:cNvPr id="9224" name="AutoShape 8">
            <a:extLst>
              <a:ext uri="{FF2B5EF4-FFF2-40B4-BE49-F238E27FC236}">
                <a16:creationId xmlns:a16="http://schemas.microsoft.com/office/drawing/2014/main" id="{9E63C3B7-EF77-4F94-B7EB-52FCEA910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899025"/>
            <a:ext cx="8064500" cy="1223963"/>
          </a:xfrm>
          <a:prstGeom prst="wedgeRectCallout">
            <a:avLst>
              <a:gd name="adj1" fmla="val -23838"/>
              <a:gd name="adj2" fmla="val -72829"/>
            </a:avLst>
          </a:prstGeom>
          <a:solidFill>
            <a:schemeClr val="bg1"/>
          </a:solidFill>
          <a:ln w="3810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sl-SI" sz="2400">
                <a:latin typeface="Arial" charset="0"/>
                <a:cs typeface="Arial" charset="0"/>
              </a:rPr>
              <a:t>S pogledom od zgoraj vidimo predmet, stavbo ali pokrajino v podobi, ki se imenuje </a:t>
            </a:r>
            <a:r>
              <a:rPr lang="sl-SI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tloris</a:t>
            </a:r>
            <a:r>
              <a:rPr lang="sl-SI" sz="2400">
                <a:latin typeface="Arial" charset="0"/>
                <a:cs typeface="Arial" charset="0"/>
              </a:rPr>
              <a:t>. V tlorisu rišemo </a:t>
            </a:r>
            <a:r>
              <a:rPr lang="sl-SI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načrte stanovanj in krajev</a:t>
            </a:r>
            <a:r>
              <a:rPr lang="sl-SI" sz="2400"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9226" name="Picture 10" descr="letalska">
            <a:extLst>
              <a:ext uri="{FF2B5EF4-FFF2-40B4-BE49-F238E27FC236}">
                <a16:creationId xmlns:a16="http://schemas.microsoft.com/office/drawing/2014/main" id="{A070C7A1-6FBA-4654-85F7-E935EF9B1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0350"/>
            <a:ext cx="2339975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AutoShape 11">
            <a:extLst>
              <a:ext uri="{FF2B5EF4-FFF2-40B4-BE49-F238E27FC236}">
                <a16:creationId xmlns:a16="http://schemas.microsoft.com/office/drawing/2014/main" id="{298675FB-43F5-4161-AE41-391A5EAE8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8" y="3289300"/>
            <a:ext cx="8064500" cy="1223963"/>
          </a:xfrm>
          <a:prstGeom prst="wedgeRectCallout">
            <a:avLst>
              <a:gd name="adj1" fmla="val -25176"/>
              <a:gd name="adj2" fmla="val -69972"/>
            </a:avLst>
          </a:prstGeom>
          <a:solidFill>
            <a:schemeClr val="bg1"/>
          </a:solidFill>
          <a:ln w="3810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sl-SI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Fotografije </a:t>
            </a:r>
            <a:r>
              <a:rPr lang="sl-SI" sz="2400">
                <a:latin typeface="Arial" charset="0"/>
                <a:cs typeface="Arial" charset="0"/>
              </a:rPr>
              <a:t>pokrajine, ki so narejene v zraku, imenujemo </a:t>
            </a:r>
            <a:r>
              <a:rPr lang="sl-SI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letalske fotografije</a:t>
            </a:r>
            <a:r>
              <a:rPr lang="sl-SI" sz="2400">
                <a:latin typeface="Arial" charset="0"/>
                <a:cs typeface="Arial" charset="0"/>
              </a:rPr>
              <a:t>. Strokovnjaki, ki se imenujejo </a:t>
            </a:r>
            <a:r>
              <a:rPr lang="sl-SI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kartografi</a:t>
            </a:r>
            <a:r>
              <a:rPr lang="sl-SI" sz="2400">
                <a:latin typeface="Arial" charset="0"/>
                <a:cs typeface="Arial" charset="0"/>
              </a:rPr>
              <a:t>, jih uporabijo za </a:t>
            </a:r>
            <a:r>
              <a:rPr lang="sl-SI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izdelavo zemljevidov</a:t>
            </a:r>
            <a:r>
              <a:rPr lang="sl-SI" sz="2400">
                <a:latin typeface="Arial" charset="0"/>
                <a:cs typeface="Arial" charset="0"/>
              </a:rPr>
              <a:t>.</a:t>
            </a:r>
            <a:endParaRPr lang="sl-SI" sz="24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9229" name="Picture 13" descr="novomesto">
            <a:extLst>
              <a:ext uri="{FF2B5EF4-FFF2-40B4-BE49-F238E27FC236}">
                <a16:creationId xmlns:a16="http://schemas.microsoft.com/office/drawing/2014/main" id="{ACFB7393-B722-47E2-91C6-0FC1C8A17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60350"/>
            <a:ext cx="2630487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AutoShape 14">
            <a:extLst>
              <a:ext uri="{FF2B5EF4-FFF2-40B4-BE49-F238E27FC236}">
                <a16:creationId xmlns:a16="http://schemas.microsoft.com/office/drawing/2014/main" id="{078EF3D0-31EE-4619-B0E4-2FEBF8B0E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620713"/>
            <a:ext cx="1584325" cy="431800"/>
          </a:xfrm>
          <a:prstGeom prst="wedgeRectCallout">
            <a:avLst>
              <a:gd name="adj1" fmla="val -47597"/>
              <a:gd name="adj2" fmla="val 15294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Novo mesto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  <p:bldP spid="9227" grpId="0" animBg="1"/>
      <p:bldP spid="92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grada noge 6">
            <a:extLst>
              <a:ext uri="{FF2B5EF4-FFF2-40B4-BE49-F238E27FC236}">
                <a16:creationId xmlns:a16="http://schemas.microsoft.com/office/drawing/2014/main" id="{D5F3DFE4-3533-4196-A2C1-1F83EC8BC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1400"/>
              <a:t>Mojca Pozvek, prof.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04BEE3AE-FA17-41D0-8E62-F37ECEDABF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69696"/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sl-SI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Nekaj tlorisov</a:t>
            </a:r>
          </a:p>
        </p:txBody>
      </p:sp>
      <p:pic>
        <p:nvPicPr>
          <p:cNvPr id="14343" name="Picture 7" descr="tloris">
            <a:extLst>
              <a:ext uri="{FF2B5EF4-FFF2-40B4-BE49-F238E27FC236}">
                <a16:creationId xmlns:a16="http://schemas.microsoft.com/office/drawing/2014/main" id="{20EDA523-B58B-45FD-A9AB-403CD5201574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628775"/>
            <a:ext cx="2562225" cy="4525963"/>
          </a:xfrm>
          <a:noFill/>
        </p:spPr>
      </p:pic>
      <p:pic>
        <p:nvPicPr>
          <p:cNvPr id="14344" name="Picture 8" descr="pokrajina">
            <a:extLst>
              <a:ext uri="{FF2B5EF4-FFF2-40B4-BE49-F238E27FC236}">
                <a16:creationId xmlns:a16="http://schemas.microsoft.com/office/drawing/2014/main" id="{072DF185-E7A0-4D44-A395-0EEA672BC9E8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1700213"/>
            <a:ext cx="2954337" cy="2830512"/>
          </a:xfrm>
          <a:noFill/>
        </p:spPr>
      </p:pic>
      <p:pic>
        <p:nvPicPr>
          <p:cNvPr id="14345" name="Picture 9" descr="660_dp">
            <a:extLst>
              <a:ext uri="{FF2B5EF4-FFF2-40B4-BE49-F238E27FC236}">
                <a16:creationId xmlns:a16="http://schemas.microsoft.com/office/drawing/2014/main" id="{D45E906F-79A9-4581-A793-4D6D0484FD8E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1628775"/>
            <a:ext cx="2354262" cy="3051175"/>
          </a:xfrm>
          <a:noFill/>
        </p:spPr>
      </p:pic>
      <p:pic>
        <p:nvPicPr>
          <p:cNvPr id="14346" name="Picture 10" descr="bavaria36ct">
            <a:extLst>
              <a:ext uri="{FF2B5EF4-FFF2-40B4-BE49-F238E27FC236}">
                <a16:creationId xmlns:a16="http://schemas.microsoft.com/office/drawing/2014/main" id="{FE9D1B06-D974-445F-A677-DA3BB844C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868863"/>
            <a:ext cx="350202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grada noge 3">
            <a:extLst>
              <a:ext uri="{FF2B5EF4-FFF2-40B4-BE49-F238E27FC236}">
                <a16:creationId xmlns:a16="http://schemas.microsoft.com/office/drawing/2014/main" id="{C82E2491-797B-4C44-9639-172576D5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1400"/>
              <a:t>Mojca Pozvek, prof.</a:t>
            </a: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319B0625-02A7-49A6-96C2-ECFF33174F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69696"/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sl-SI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Merilo </a:t>
            </a:r>
          </a:p>
        </p:txBody>
      </p:sp>
      <p:pic>
        <p:nvPicPr>
          <p:cNvPr id="10244" name="Picture 5" descr="24xxxx">
            <a:extLst>
              <a:ext uri="{FF2B5EF4-FFF2-40B4-BE49-F238E27FC236}">
                <a16:creationId xmlns:a16="http://schemas.microsoft.com/office/drawing/2014/main" id="{B0323349-78B2-4AF7-BCC2-B1C688EF5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557338"/>
            <a:ext cx="2393950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AutoShape 6">
            <a:extLst>
              <a:ext uri="{FF2B5EF4-FFF2-40B4-BE49-F238E27FC236}">
                <a16:creationId xmlns:a16="http://schemas.microsoft.com/office/drawing/2014/main" id="{4073206F-A218-4D0E-8F82-28D083EBA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557338"/>
            <a:ext cx="2808288" cy="1296987"/>
          </a:xfrm>
          <a:prstGeom prst="wedgeRoundRectCallout">
            <a:avLst>
              <a:gd name="adj1" fmla="val -59894"/>
              <a:gd name="adj2" fmla="val 2307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sl-SI" sz="2400">
                <a:latin typeface="Arial" charset="0"/>
                <a:cs typeface="Arial" charset="0"/>
              </a:rPr>
              <a:t>Eva, kaj pomeni zapis na načrtu:</a:t>
            </a:r>
          </a:p>
          <a:p>
            <a:pPr algn="ctr" eaLnBrk="1" hangingPunct="1">
              <a:defRPr/>
            </a:pPr>
            <a:r>
              <a:rPr lang="sl-SI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Merilo 1:10</a:t>
            </a:r>
            <a:r>
              <a:rPr 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15367" name="AutoShape 7">
            <a:extLst>
              <a:ext uri="{FF2B5EF4-FFF2-40B4-BE49-F238E27FC236}">
                <a16:creationId xmlns:a16="http://schemas.microsoft.com/office/drawing/2014/main" id="{B2129884-286C-4050-AC4A-D0B9678A2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557338"/>
            <a:ext cx="2951162" cy="2735262"/>
          </a:xfrm>
          <a:prstGeom prst="wedgeRoundRectCallout">
            <a:avLst>
              <a:gd name="adj1" fmla="val 59250"/>
              <a:gd name="adj2" fmla="val 450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sl-SI" sz="2400">
                <a:latin typeface="Arial" charset="0"/>
                <a:cs typeface="Arial" charset="0"/>
              </a:rPr>
              <a:t>To pomeni, da je tisto, kar je narisano, 10 krat manjšo kot v resnici oz. </a:t>
            </a:r>
            <a:r>
              <a:rPr lang="sl-SI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je 10 krat pomanjšano</a:t>
            </a:r>
            <a:r>
              <a:rPr lang="sl-SI" sz="240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5368" name="AutoShape 8">
            <a:extLst>
              <a:ext uri="{FF2B5EF4-FFF2-40B4-BE49-F238E27FC236}">
                <a16:creationId xmlns:a16="http://schemas.microsoft.com/office/drawing/2014/main" id="{9953AED2-CCBA-4F6A-827F-9B5417977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3500438"/>
            <a:ext cx="2663825" cy="1728787"/>
          </a:xfrm>
          <a:prstGeom prst="wedgeRoundRectCallout">
            <a:avLst>
              <a:gd name="adj1" fmla="val -71218"/>
              <a:gd name="adj2" fmla="val -3282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sl-SI" sz="2400">
                <a:latin typeface="Arial" charset="0"/>
                <a:cs typeface="Arial" charset="0"/>
              </a:rPr>
              <a:t>Če sem prav razumel, je </a:t>
            </a:r>
            <a:r>
              <a:rPr lang="sl-SI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 cm na sliki v resnici 10 cm</a:t>
            </a:r>
            <a:r>
              <a:rPr lang="sl-SI" sz="2400"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15369" name="Picture 9" descr="14 - CopyA">
            <a:extLst>
              <a:ext uri="{FF2B5EF4-FFF2-40B4-BE49-F238E27FC236}">
                <a16:creationId xmlns:a16="http://schemas.microsoft.com/office/drawing/2014/main" id="{E2A6E48C-8C91-41D0-960A-68076F1C1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24400"/>
            <a:ext cx="9239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AutoShape 10">
            <a:extLst>
              <a:ext uri="{FF2B5EF4-FFF2-40B4-BE49-F238E27FC236}">
                <a16:creationId xmlns:a16="http://schemas.microsoft.com/office/drawing/2014/main" id="{D438040D-0439-4EA8-BAE1-DCCC855CE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813300"/>
            <a:ext cx="3168650" cy="1295400"/>
          </a:xfrm>
          <a:prstGeom prst="wedgeRoundRectCallout">
            <a:avLst>
              <a:gd name="adj1" fmla="val -59468"/>
              <a:gd name="adj2" fmla="val 735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sl-SI" sz="2400">
                <a:latin typeface="Arial" charset="0"/>
                <a:cs typeface="Arial" charset="0"/>
              </a:rPr>
              <a:t>In kaj potem pomeni </a:t>
            </a:r>
            <a:r>
              <a:rPr lang="sl-SI" sz="2400" b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merilo 1: 100</a:t>
            </a:r>
            <a:r>
              <a:rPr lang="sl-SI" sz="2400">
                <a:latin typeface="Arial" charset="0"/>
                <a:cs typeface="Arial" charset="0"/>
              </a:rPr>
              <a:t> ali </a:t>
            </a:r>
            <a:r>
              <a:rPr lang="sl-SI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merilo 1: 1000</a:t>
            </a:r>
            <a:r>
              <a:rPr lang="sl-SI" sz="2400">
                <a:latin typeface="Arial" charset="0"/>
                <a:cs typeface="Arial" charset="0"/>
              </a:rPr>
              <a:t>?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7" grpId="0" animBg="1"/>
      <p:bldP spid="15368" grpId="0" animBg="1"/>
      <p:bldP spid="153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grada noge 3">
            <a:extLst>
              <a:ext uri="{FF2B5EF4-FFF2-40B4-BE49-F238E27FC236}">
                <a16:creationId xmlns:a16="http://schemas.microsoft.com/office/drawing/2014/main" id="{B8433C85-22FC-4A18-821D-661602EED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1400"/>
              <a:t>Mojca Pozvek, prof.</a:t>
            </a:r>
          </a:p>
        </p:txBody>
      </p:sp>
      <p:pic>
        <p:nvPicPr>
          <p:cNvPr id="11267" name="Picture 5" descr="pisalo">
            <a:extLst>
              <a:ext uri="{FF2B5EF4-FFF2-40B4-BE49-F238E27FC236}">
                <a16:creationId xmlns:a16="http://schemas.microsoft.com/office/drawing/2014/main" id="{D58C6339-51C2-4EF1-920C-8B3A53AF9229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404813"/>
            <a:ext cx="7437438" cy="1981200"/>
          </a:xfrm>
          <a:noFill/>
        </p:spPr>
      </p:pic>
      <p:sp>
        <p:nvSpPr>
          <p:cNvPr id="18440" name="AutoShape 8">
            <a:extLst>
              <a:ext uri="{FF2B5EF4-FFF2-40B4-BE49-F238E27FC236}">
                <a16:creationId xmlns:a16="http://schemas.microsoft.com/office/drawing/2014/main" id="{8A9CC9F9-2E7C-4AAF-AF18-83102419D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852738"/>
            <a:ext cx="3240087" cy="2089150"/>
          </a:xfrm>
          <a:prstGeom prst="wedgeRoundRectCallout">
            <a:avLst>
              <a:gd name="adj1" fmla="val 3356"/>
              <a:gd name="adj2" fmla="val 6907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sl-SI" sz="2400">
                <a:latin typeface="Arial" charset="0"/>
                <a:cs typeface="Arial" charset="0"/>
              </a:rPr>
              <a:t>Če torej narišem hišo manjšo, kot je v resnici, ali to pomeni, da sem jo </a:t>
            </a:r>
            <a:r>
              <a:rPr lang="sl-SI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narisal v</a:t>
            </a:r>
            <a:r>
              <a:rPr lang="sl-SI" sz="2400">
                <a:latin typeface="Arial" charset="0"/>
                <a:cs typeface="Arial" charset="0"/>
              </a:rPr>
              <a:t>  </a:t>
            </a:r>
            <a:r>
              <a:rPr lang="sl-SI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merilu</a:t>
            </a:r>
            <a:r>
              <a:rPr lang="sl-SI" sz="2400">
                <a:latin typeface="Arial" charset="0"/>
                <a:cs typeface="Arial" charset="0"/>
              </a:rPr>
              <a:t>?</a:t>
            </a:r>
          </a:p>
        </p:txBody>
      </p:sp>
      <p:pic>
        <p:nvPicPr>
          <p:cNvPr id="11269" name="Picture 9" descr="29xxxxxxx">
            <a:extLst>
              <a:ext uri="{FF2B5EF4-FFF2-40B4-BE49-F238E27FC236}">
                <a16:creationId xmlns:a16="http://schemas.microsoft.com/office/drawing/2014/main" id="{C9EAD492-954A-416B-A738-4E7FE7DBF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08500"/>
            <a:ext cx="18034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AutoShape 10">
            <a:extLst>
              <a:ext uri="{FF2B5EF4-FFF2-40B4-BE49-F238E27FC236}">
                <a16:creationId xmlns:a16="http://schemas.microsoft.com/office/drawing/2014/main" id="{5E1B644F-A488-4DBD-9170-4599794D1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2565400"/>
            <a:ext cx="4033837" cy="2519363"/>
          </a:xfrm>
          <a:prstGeom prst="wedgeRoundRectCallout">
            <a:avLst>
              <a:gd name="adj1" fmla="val -1241"/>
              <a:gd name="adj2" fmla="val 5951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sl-SI" sz="2400">
                <a:latin typeface="Arial" charset="0"/>
                <a:cs typeface="Arial" charset="0"/>
              </a:rPr>
              <a:t>Ne, ne. </a:t>
            </a:r>
            <a:r>
              <a:rPr lang="sl-SI" sz="2400" b="1">
                <a:latin typeface="Arial" charset="0"/>
                <a:cs typeface="Arial" charset="0"/>
              </a:rPr>
              <a:t>Narisal si jo le pomanjšano</a:t>
            </a:r>
            <a:r>
              <a:rPr lang="sl-SI" sz="2400">
                <a:latin typeface="Arial" charset="0"/>
                <a:cs typeface="Arial" charset="0"/>
              </a:rPr>
              <a:t>. </a:t>
            </a:r>
            <a:r>
              <a:rPr lang="sl-SI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 merilu</a:t>
            </a:r>
            <a:r>
              <a:rPr lang="sl-SI" sz="2400" b="1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sl-SI" sz="2400" b="1">
                <a:latin typeface="Arial" charset="0"/>
                <a:cs typeface="Arial" charset="0"/>
              </a:rPr>
              <a:t>bi risal takrat, ko bi vse</a:t>
            </a:r>
            <a:r>
              <a:rPr lang="sl-SI" sz="2400" b="1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sl-SI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natančno izmeril</a:t>
            </a:r>
            <a:r>
              <a:rPr lang="sl-SI" sz="2400" b="1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sl-SI" sz="2400" b="1">
                <a:latin typeface="Arial" charset="0"/>
                <a:cs typeface="Arial" charset="0"/>
              </a:rPr>
              <a:t>in</a:t>
            </a:r>
            <a:r>
              <a:rPr lang="sl-SI" sz="2400" b="1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sl-SI" sz="2400" b="1">
                <a:latin typeface="Arial" charset="0"/>
                <a:cs typeface="Arial" charset="0"/>
              </a:rPr>
              <a:t>vse</a:t>
            </a:r>
            <a:r>
              <a:rPr lang="sl-SI" sz="2400" b="1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sl-SI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enakomerno pomanjšal</a:t>
            </a:r>
            <a:r>
              <a:rPr lang="sl-SI" sz="2400" b="1">
                <a:latin typeface="Arial" charset="0"/>
                <a:cs typeface="Arial" charset="0"/>
              </a:rPr>
              <a:t>: </a:t>
            </a:r>
            <a:r>
              <a:rPr lang="sl-SI" sz="2400">
                <a:latin typeface="Arial" charset="0"/>
                <a:cs typeface="Arial" charset="0"/>
              </a:rPr>
              <a:t>10 x, 100 x, 1500 x …</a:t>
            </a:r>
            <a:endParaRPr lang="sl-SI" sz="24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11271" name="Picture 11" descr="29xxxxxxx - Copy">
            <a:extLst>
              <a:ext uri="{FF2B5EF4-FFF2-40B4-BE49-F238E27FC236}">
                <a16:creationId xmlns:a16="http://schemas.microsoft.com/office/drawing/2014/main" id="{9F688857-C88C-407D-9E3A-5EF771916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508500"/>
            <a:ext cx="1752600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184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značba mesta noge 1">
            <a:extLst>
              <a:ext uri="{FF2B5EF4-FFF2-40B4-BE49-F238E27FC236}">
                <a16:creationId xmlns:a16="http://schemas.microsoft.com/office/drawing/2014/main" id="{20750752-1A66-467E-AC73-EC566889F6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l-SI" altLang="sl-SI"/>
              <a:t>Mojca Pozvek, prof.</a:t>
            </a:r>
          </a:p>
        </p:txBody>
      </p:sp>
      <p:sp>
        <p:nvSpPr>
          <p:cNvPr id="12291" name="Pravokotnik 2">
            <a:extLst>
              <a:ext uri="{FF2B5EF4-FFF2-40B4-BE49-F238E27FC236}">
                <a16:creationId xmlns:a16="http://schemas.microsoft.com/office/drawing/2014/main" id="{BDE6C171-2478-43AC-BBFE-9F5761061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20713"/>
            <a:ext cx="806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400"/>
              <a:t>Sedaj si preberi še snov v učbeniku na straneh 24 in 25.</a:t>
            </a:r>
          </a:p>
        </p:txBody>
      </p:sp>
      <p:pic>
        <p:nvPicPr>
          <p:cNvPr id="12292" name="Picture 2" descr="dLib.si - Družba smo mi 4">
            <a:extLst>
              <a:ext uri="{FF2B5EF4-FFF2-40B4-BE49-F238E27FC236}">
                <a16:creationId xmlns:a16="http://schemas.microsoft.com/office/drawing/2014/main" id="{D5B8BE3E-4A39-4282-B84D-DAF7B979B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1268413"/>
            <a:ext cx="2895600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561</Words>
  <Application>Microsoft Office PowerPoint</Application>
  <PresentationFormat>Diaprojekcija na zaslonu (4:3)</PresentationFormat>
  <Paragraphs>63</Paragraphs>
  <Slides>11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3" baseType="lpstr">
      <vt:lpstr>Arial</vt:lpstr>
      <vt:lpstr>Privzeti načrt</vt:lpstr>
      <vt:lpstr>PowerPointova predstavitev</vt:lpstr>
      <vt:lpstr>PowerPointova predstavitev</vt:lpstr>
      <vt:lpstr>Kdaj povečujemo, kdaj pomanjšujemo?</vt:lpstr>
      <vt:lpstr>Pogled od zgoraj</vt:lpstr>
      <vt:lpstr>PowerPointova predstavitev</vt:lpstr>
      <vt:lpstr>Nekaj tlorisov</vt:lpstr>
      <vt:lpstr>Merilo </vt:lpstr>
      <vt:lpstr>PowerPointova predstavitev</vt:lpstr>
      <vt:lpstr>PowerPointova predstavitev</vt:lpstr>
      <vt:lpstr>Razmisli in ustno odgovori.</vt:lpstr>
      <vt:lpstr>Opomba :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Povečajmo in pomanjšajmo</dc:title>
  <dc:subject>PPP</dc:subject>
  <dc:creator>Mojca Pozvek</dc:creator>
  <cp:lastModifiedBy>Mojca</cp:lastModifiedBy>
  <cp:revision>51</cp:revision>
  <dcterms:created xsi:type="dcterms:W3CDTF">2009-08-27T10:33:07Z</dcterms:created>
  <dcterms:modified xsi:type="dcterms:W3CDTF">2020-05-21T05:07:25Z</dcterms:modified>
</cp:coreProperties>
</file>