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0" r:id="rId3"/>
    <p:sldId id="259" r:id="rId4"/>
    <p:sldId id="264" r:id="rId5"/>
    <p:sldId id="258" r:id="rId6"/>
    <p:sldId id="267" r:id="rId7"/>
    <p:sldId id="261" r:id="rId8"/>
    <p:sldId id="266" r:id="rId9"/>
    <p:sldId id="262"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3D3"/>
    <a:srgbClr val="ACAFA4"/>
    <a:srgbClr val="F4949A"/>
    <a:srgbClr val="FACECD"/>
    <a:srgbClr val="F9CECE"/>
    <a:srgbClr val="FED1D1"/>
    <a:srgbClr val="FEC3C3"/>
    <a:srgbClr val="D47E82"/>
    <a:srgbClr val="7EACAA"/>
    <a:srgbClr val="8EA5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Srednji slog 4 – poudarek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Srednji slog 4 – poudarek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53" autoAdjust="0"/>
    <p:restoredTop sz="94660"/>
  </p:normalViewPr>
  <p:slideViewPr>
    <p:cSldViewPr snapToGrid="0">
      <p:cViewPr varScale="1">
        <p:scale>
          <a:sx n="83" d="100"/>
          <a:sy n="83" d="100"/>
        </p:scale>
        <p:origin x="55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sl-SI"/>
              <a:t>Kliknite, če želite urediti slog naslova matrice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endParaRPr lang="en-US" dirty="0"/>
          </a:p>
        </p:txBody>
      </p:sp>
      <p:sp>
        <p:nvSpPr>
          <p:cNvPr id="4" name="Date Placeholder 3"/>
          <p:cNvSpPr>
            <a:spLocks noGrp="1"/>
          </p:cNvSpPr>
          <p:nvPr>
            <p:ph type="dt" sz="half" idx="10"/>
          </p:nvPr>
        </p:nvSpPr>
        <p:spPr/>
        <p:txBody>
          <a:bodyPr/>
          <a:lstStyle/>
          <a:p>
            <a:fld id="{97B3A5EB-33D4-4BE2-9509-B6B7E4F8C94C}" type="datetimeFigureOut">
              <a:rPr lang="sl-SI" smtClean="0"/>
              <a:t>26. 05. 2020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DFBF8DD1-EA68-4B28-A708-CD5A34BA3CFD}" type="slidenum">
              <a:rPr lang="sl-SI" smtClean="0"/>
              <a:t>‹#›</a:t>
            </a:fld>
            <a:endParaRPr lang="sl-SI"/>
          </a:p>
        </p:txBody>
      </p:sp>
    </p:spTree>
    <p:extLst>
      <p:ext uri="{BB962C8B-B14F-4D97-AF65-F5344CB8AC3E}">
        <p14:creationId xmlns:p14="http://schemas.microsoft.com/office/powerpoint/2010/main" val="2739205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Kliknite, če želite urediti slog naslova matrice</a:t>
            </a:r>
            <a:endParaRPr lang="en-US" dirty="0"/>
          </a:p>
        </p:txBody>
      </p:sp>
      <p:sp>
        <p:nvSpPr>
          <p:cNvPr id="3" name="Vertical Text Placeholder 2"/>
          <p:cNvSpPr>
            <a:spLocks noGrp="1"/>
          </p:cNvSpPr>
          <p:nvPr>
            <p:ph type="body" orient="vert" idx="1"/>
          </p:nvPr>
        </p:nvSpPr>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97B3A5EB-33D4-4BE2-9509-B6B7E4F8C94C}" type="datetimeFigureOut">
              <a:rPr lang="sl-SI" smtClean="0"/>
              <a:t>26. 05. 2020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DFBF8DD1-EA68-4B28-A708-CD5A34BA3CFD}" type="slidenum">
              <a:rPr lang="sl-SI" smtClean="0"/>
              <a:t>‹#›</a:t>
            </a:fld>
            <a:endParaRPr lang="sl-SI"/>
          </a:p>
        </p:txBody>
      </p:sp>
    </p:spTree>
    <p:extLst>
      <p:ext uri="{BB962C8B-B14F-4D97-AF65-F5344CB8AC3E}">
        <p14:creationId xmlns:p14="http://schemas.microsoft.com/office/powerpoint/2010/main" val="869889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sl-SI"/>
              <a:t>Kliknite, če želite urediti slog naslova matrice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97B3A5EB-33D4-4BE2-9509-B6B7E4F8C94C}" type="datetimeFigureOut">
              <a:rPr lang="sl-SI" smtClean="0"/>
              <a:t>26. 05. 2020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DFBF8DD1-EA68-4B28-A708-CD5A34BA3CFD}" type="slidenum">
              <a:rPr lang="sl-SI" smtClean="0"/>
              <a:t>‹#›</a:t>
            </a:fld>
            <a:endParaRPr lang="sl-SI"/>
          </a:p>
        </p:txBody>
      </p:sp>
    </p:spTree>
    <p:extLst>
      <p:ext uri="{BB962C8B-B14F-4D97-AF65-F5344CB8AC3E}">
        <p14:creationId xmlns:p14="http://schemas.microsoft.com/office/powerpoint/2010/main" val="656888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Kliknite, če želite urediti slog naslova matrice</a:t>
            </a:r>
            <a:endParaRPr lang="en-US" dirty="0"/>
          </a:p>
        </p:txBody>
      </p:sp>
      <p:sp>
        <p:nvSpPr>
          <p:cNvPr id="3" name="Content Placeholder 2"/>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97B3A5EB-33D4-4BE2-9509-B6B7E4F8C94C}" type="datetimeFigureOut">
              <a:rPr lang="sl-SI" smtClean="0"/>
              <a:t>26. 05. 2020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DFBF8DD1-EA68-4B28-A708-CD5A34BA3CFD}" type="slidenum">
              <a:rPr lang="sl-SI" smtClean="0"/>
              <a:t>‹#›</a:t>
            </a:fld>
            <a:endParaRPr lang="sl-SI"/>
          </a:p>
        </p:txBody>
      </p:sp>
    </p:spTree>
    <p:extLst>
      <p:ext uri="{BB962C8B-B14F-4D97-AF65-F5344CB8AC3E}">
        <p14:creationId xmlns:p14="http://schemas.microsoft.com/office/powerpoint/2010/main" val="734639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sl-SI"/>
              <a:t>Kliknite, če želite urediti slog naslova matrice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Kliknite za urejanje slogov besedila matrice</a:t>
            </a:r>
          </a:p>
        </p:txBody>
      </p:sp>
      <p:sp>
        <p:nvSpPr>
          <p:cNvPr id="4" name="Date Placeholder 3"/>
          <p:cNvSpPr>
            <a:spLocks noGrp="1"/>
          </p:cNvSpPr>
          <p:nvPr>
            <p:ph type="dt" sz="half" idx="10"/>
          </p:nvPr>
        </p:nvSpPr>
        <p:spPr/>
        <p:txBody>
          <a:bodyPr/>
          <a:lstStyle/>
          <a:p>
            <a:fld id="{97B3A5EB-33D4-4BE2-9509-B6B7E4F8C94C}" type="datetimeFigureOut">
              <a:rPr lang="sl-SI" smtClean="0"/>
              <a:t>26. 05. 2020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DFBF8DD1-EA68-4B28-A708-CD5A34BA3CFD}" type="slidenum">
              <a:rPr lang="sl-SI" smtClean="0"/>
              <a:t>‹#›</a:t>
            </a:fld>
            <a:endParaRPr lang="sl-SI"/>
          </a:p>
        </p:txBody>
      </p:sp>
    </p:spTree>
    <p:extLst>
      <p:ext uri="{BB962C8B-B14F-4D97-AF65-F5344CB8AC3E}">
        <p14:creationId xmlns:p14="http://schemas.microsoft.com/office/powerpoint/2010/main" val="3720545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Kliknite, če želite urediti slog naslova matrice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Date Placeholder 4"/>
          <p:cNvSpPr>
            <a:spLocks noGrp="1"/>
          </p:cNvSpPr>
          <p:nvPr>
            <p:ph type="dt" sz="half" idx="10"/>
          </p:nvPr>
        </p:nvSpPr>
        <p:spPr/>
        <p:txBody>
          <a:bodyPr/>
          <a:lstStyle/>
          <a:p>
            <a:fld id="{97B3A5EB-33D4-4BE2-9509-B6B7E4F8C94C}" type="datetimeFigureOut">
              <a:rPr lang="sl-SI" smtClean="0"/>
              <a:t>26. 05. 2020</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DFBF8DD1-EA68-4B28-A708-CD5A34BA3CFD}" type="slidenum">
              <a:rPr lang="sl-SI" smtClean="0"/>
              <a:t>‹#›</a:t>
            </a:fld>
            <a:endParaRPr lang="sl-SI"/>
          </a:p>
        </p:txBody>
      </p:sp>
    </p:spTree>
    <p:extLst>
      <p:ext uri="{BB962C8B-B14F-4D97-AF65-F5344CB8AC3E}">
        <p14:creationId xmlns:p14="http://schemas.microsoft.com/office/powerpoint/2010/main" val="112647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sl-SI"/>
              <a:t>Kliknite, če želite urediti slog naslova matrice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4" name="Content Placeholder 3"/>
          <p:cNvSpPr>
            <a:spLocks noGrp="1"/>
          </p:cNvSpPr>
          <p:nvPr>
            <p:ph sz="half" idx="2"/>
          </p:nvPr>
        </p:nvSpPr>
        <p:spPr>
          <a:xfrm>
            <a:off x="839788" y="2505075"/>
            <a:ext cx="5157787"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6" name="Content Placeholder 5"/>
          <p:cNvSpPr>
            <a:spLocks noGrp="1"/>
          </p:cNvSpPr>
          <p:nvPr>
            <p:ph sz="quarter" idx="4"/>
          </p:nvPr>
        </p:nvSpPr>
        <p:spPr>
          <a:xfrm>
            <a:off x="6172200" y="2505075"/>
            <a:ext cx="5183188"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7" name="Date Placeholder 6"/>
          <p:cNvSpPr>
            <a:spLocks noGrp="1"/>
          </p:cNvSpPr>
          <p:nvPr>
            <p:ph type="dt" sz="half" idx="10"/>
          </p:nvPr>
        </p:nvSpPr>
        <p:spPr/>
        <p:txBody>
          <a:bodyPr/>
          <a:lstStyle/>
          <a:p>
            <a:fld id="{97B3A5EB-33D4-4BE2-9509-B6B7E4F8C94C}" type="datetimeFigureOut">
              <a:rPr lang="sl-SI" smtClean="0"/>
              <a:t>26. 05. 2020</a:t>
            </a:fld>
            <a:endParaRPr lang="sl-SI"/>
          </a:p>
        </p:txBody>
      </p:sp>
      <p:sp>
        <p:nvSpPr>
          <p:cNvPr id="8" name="Footer Placeholder 7"/>
          <p:cNvSpPr>
            <a:spLocks noGrp="1"/>
          </p:cNvSpPr>
          <p:nvPr>
            <p:ph type="ftr" sz="quarter" idx="11"/>
          </p:nvPr>
        </p:nvSpPr>
        <p:spPr/>
        <p:txBody>
          <a:bodyPr/>
          <a:lstStyle/>
          <a:p>
            <a:endParaRPr lang="sl-SI"/>
          </a:p>
        </p:txBody>
      </p:sp>
      <p:sp>
        <p:nvSpPr>
          <p:cNvPr id="9" name="Slide Number Placeholder 8"/>
          <p:cNvSpPr>
            <a:spLocks noGrp="1"/>
          </p:cNvSpPr>
          <p:nvPr>
            <p:ph type="sldNum" sz="quarter" idx="12"/>
          </p:nvPr>
        </p:nvSpPr>
        <p:spPr/>
        <p:txBody>
          <a:bodyPr/>
          <a:lstStyle/>
          <a:p>
            <a:fld id="{DFBF8DD1-EA68-4B28-A708-CD5A34BA3CFD}" type="slidenum">
              <a:rPr lang="sl-SI" smtClean="0"/>
              <a:t>‹#›</a:t>
            </a:fld>
            <a:endParaRPr lang="sl-SI"/>
          </a:p>
        </p:txBody>
      </p:sp>
    </p:spTree>
    <p:extLst>
      <p:ext uri="{BB962C8B-B14F-4D97-AF65-F5344CB8AC3E}">
        <p14:creationId xmlns:p14="http://schemas.microsoft.com/office/powerpoint/2010/main" val="1919633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Kliknite, če želite urediti slog naslova matrice</a:t>
            </a:r>
            <a:endParaRPr lang="en-US" dirty="0"/>
          </a:p>
        </p:txBody>
      </p:sp>
      <p:sp>
        <p:nvSpPr>
          <p:cNvPr id="3" name="Date Placeholder 2"/>
          <p:cNvSpPr>
            <a:spLocks noGrp="1"/>
          </p:cNvSpPr>
          <p:nvPr>
            <p:ph type="dt" sz="half" idx="10"/>
          </p:nvPr>
        </p:nvSpPr>
        <p:spPr/>
        <p:txBody>
          <a:bodyPr/>
          <a:lstStyle/>
          <a:p>
            <a:fld id="{97B3A5EB-33D4-4BE2-9509-B6B7E4F8C94C}" type="datetimeFigureOut">
              <a:rPr lang="sl-SI" smtClean="0"/>
              <a:t>26. 05. 2020</a:t>
            </a:fld>
            <a:endParaRPr lang="sl-SI"/>
          </a:p>
        </p:txBody>
      </p:sp>
      <p:sp>
        <p:nvSpPr>
          <p:cNvPr id="4" name="Footer Placeholder 3"/>
          <p:cNvSpPr>
            <a:spLocks noGrp="1"/>
          </p:cNvSpPr>
          <p:nvPr>
            <p:ph type="ftr" sz="quarter" idx="11"/>
          </p:nvPr>
        </p:nvSpPr>
        <p:spPr/>
        <p:txBody>
          <a:bodyPr/>
          <a:lstStyle/>
          <a:p>
            <a:endParaRPr lang="sl-SI"/>
          </a:p>
        </p:txBody>
      </p:sp>
      <p:sp>
        <p:nvSpPr>
          <p:cNvPr id="5" name="Slide Number Placeholder 4"/>
          <p:cNvSpPr>
            <a:spLocks noGrp="1"/>
          </p:cNvSpPr>
          <p:nvPr>
            <p:ph type="sldNum" sz="quarter" idx="12"/>
          </p:nvPr>
        </p:nvSpPr>
        <p:spPr/>
        <p:txBody>
          <a:bodyPr/>
          <a:lstStyle/>
          <a:p>
            <a:fld id="{DFBF8DD1-EA68-4B28-A708-CD5A34BA3CFD}" type="slidenum">
              <a:rPr lang="sl-SI" smtClean="0"/>
              <a:t>‹#›</a:t>
            </a:fld>
            <a:endParaRPr lang="sl-SI"/>
          </a:p>
        </p:txBody>
      </p:sp>
    </p:spTree>
    <p:extLst>
      <p:ext uri="{BB962C8B-B14F-4D97-AF65-F5344CB8AC3E}">
        <p14:creationId xmlns:p14="http://schemas.microsoft.com/office/powerpoint/2010/main" val="4230841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B3A5EB-33D4-4BE2-9509-B6B7E4F8C94C}" type="datetimeFigureOut">
              <a:rPr lang="sl-SI" smtClean="0"/>
              <a:t>26. 05. 2020</a:t>
            </a:fld>
            <a:endParaRPr lang="sl-SI"/>
          </a:p>
        </p:txBody>
      </p:sp>
      <p:sp>
        <p:nvSpPr>
          <p:cNvPr id="3" name="Footer Placeholder 2"/>
          <p:cNvSpPr>
            <a:spLocks noGrp="1"/>
          </p:cNvSpPr>
          <p:nvPr>
            <p:ph type="ftr" sz="quarter" idx="11"/>
          </p:nvPr>
        </p:nvSpPr>
        <p:spPr/>
        <p:txBody>
          <a:bodyPr/>
          <a:lstStyle/>
          <a:p>
            <a:endParaRPr lang="sl-SI"/>
          </a:p>
        </p:txBody>
      </p:sp>
      <p:sp>
        <p:nvSpPr>
          <p:cNvPr id="4" name="Slide Number Placeholder 3"/>
          <p:cNvSpPr>
            <a:spLocks noGrp="1"/>
          </p:cNvSpPr>
          <p:nvPr>
            <p:ph type="sldNum" sz="quarter" idx="12"/>
          </p:nvPr>
        </p:nvSpPr>
        <p:spPr/>
        <p:txBody>
          <a:bodyPr/>
          <a:lstStyle/>
          <a:p>
            <a:fld id="{DFBF8DD1-EA68-4B28-A708-CD5A34BA3CFD}" type="slidenum">
              <a:rPr lang="sl-SI" smtClean="0"/>
              <a:t>‹#›</a:t>
            </a:fld>
            <a:endParaRPr lang="sl-SI"/>
          </a:p>
        </p:txBody>
      </p:sp>
    </p:spTree>
    <p:extLst>
      <p:ext uri="{BB962C8B-B14F-4D97-AF65-F5344CB8AC3E}">
        <p14:creationId xmlns:p14="http://schemas.microsoft.com/office/powerpoint/2010/main" val="2182942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Date Placeholder 4"/>
          <p:cNvSpPr>
            <a:spLocks noGrp="1"/>
          </p:cNvSpPr>
          <p:nvPr>
            <p:ph type="dt" sz="half" idx="10"/>
          </p:nvPr>
        </p:nvSpPr>
        <p:spPr/>
        <p:txBody>
          <a:bodyPr/>
          <a:lstStyle/>
          <a:p>
            <a:fld id="{97B3A5EB-33D4-4BE2-9509-B6B7E4F8C94C}" type="datetimeFigureOut">
              <a:rPr lang="sl-SI" smtClean="0"/>
              <a:t>26. 05. 2020</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DFBF8DD1-EA68-4B28-A708-CD5A34BA3CFD}" type="slidenum">
              <a:rPr lang="sl-SI" smtClean="0"/>
              <a:t>‹#›</a:t>
            </a:fld>
            <a:endParaRPr lang="sl-SI"/>
          </a:p>
        </p:txBody>
      </p:sp>
    </p:spTree>
    <p:extLst>
      <p:ext uri="{BB962C8B-B14F-4D97-AF65-F5344CB8AC3E}">
        <p14:creationId xmlns:p14="http://schemas.microsoft.com/office/powerpoint/2010/main" val="1510810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a:t>Kliknite ikono, če želite dodati sliko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Date Placeholder 4"/>
          <p:cNvSpPr>
            <a:spLocks noGrp="1"/>
          </p:cNvSpPr>
          <p:nvPr>
            <p:ph type="dt" sz="half" idx="10"/>
          </p:nvPr>
        </p:nvSpPr>
        <p:spPr/>
        <p:txBody>
          <a:bodyPr/>
          <a:lstStyle/>
          <a:p>
            <a:fld id="{97B3A5EB-33D4-4BE2-9509-B6B7E4F8C94C}" type="datetimeFigureOut">
              <a:rPr lang="sl-SI" smtClean="0"/>
              <a:t>26. 05. 2020</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DFBF8DD1-EA68-4B28-A708-CD5A34BA3CFD}" type="slidenum">
              <a:rPr lang="sl-SI" smtClean="0"/>
              <a:t>‹#›</a:t>
            </a:fld>
            <a:endParaRPr lang="sl-SI"/>
          </a:p>
        </p:txBody>
      </p:sp>
    </p:spTree>
    <p:extLst>
      <p:ext uri="{BB962C8B-B14F-4D97-AF65-F5344CB8AC3E}">
        <p14:creationId xmlns:p14="http://schemas.microsoft.com/office/powerpoint/2010/main" val="4266746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f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0000"/>
            <a:lum/>
          </a:blip>
          <a:srcRect/>
          <a:stretch>
            <a:fillRect t="-41000" b="-2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Kliknite, če želite urediti slog naslova matrice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B3A5EB-33D4-4BE2-9509-B6B7E4F8C94C}" type="datetimeFigureOut">
              <a:rPr lang="sl-SI" smtClean="0"/>
              <a:t>26. 05. 2020</a:t>
            </a:fld>
            <a:endParaRPr lang="sl-SI"/>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BF8DD1-EA68-4B28-A708-CD5A34BA3CFD}" type="slidenum">
              <a:rPr lang="sl-SI" smtClean="0"/>
              <a:t>‹#›</a:t>
            </a:fld>
            <a:endParaRPr lang="sl-SI"/>
          </a:p>
        </p:txBody>
      </p:sp>
    </p:spTree>
    <p:extLst>
      <p:ext uri="{BB962C8B-B14F-4D97-AF65-F5344CB8AC3E}">
        <p14:creationId xmlns:p14="http://schemas.microsoft.com/office/powerpoint/2010/main" val="3526043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B28EF290-E72F-4D0E-9882-719877A9922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141"/>
          <a:stretch/>
        </p:blipFill>
        <p:spPr>
          <a:xfrm>
            <a:off x="6879584" y="265814"/>
            <a:ext cx="5067461" cy="2275368"/>
          </a:xfrm>
          <a:prstGeom prst="rect">
            <a:avLst/>
          </a:prstGeom>
        </p:spPr>
      </p:pic>
      <p:sp>
        <p:nvSpPr>
          <p:cNvPr id="5" name="Naslov 1">
            <a:extLst>
              <a:ext uri="{FF2B5EF4-FFF2-40B4-BE49-F238E27FC236}">
                <a16:creationId xmlns:a16="http://schemas.microsoft.com/office/drawing/2014/main" id="{3E3895C9-CCF7-49AF-94F3-3A58A675C43D}"/>
              </a:ext>
            </a:extLst>
          </p:cNvPr>
          <p:cNvSpPr>
            <a:spLocks noGrp="1"/>
          </p:cNvSpPr>
          <p:nvPr>
            <p:ph type="ctrTitle"/>
          </p:nvPr>
        </p:nvSpPr>
        <p:spPr>
          <a:xfrm>
            <a:off x="7235694" y="636735"/>
            <a:ext cx="4291444" cy="1534548"/>
          </a:xfrm>
          <a:solidFill>
            <a:srgbClr val="F4949A"/>
          </a:solidFill>
          <a:ln>
            <a:solidFill>
              <a:srgbClr val="D47E82"/>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anchor="ctr">
            <a:noAutofit/>
          </a:bodyPr>
          <a:lstStyle/>
          <a:p>
            <a:r>
              <a:rPr lang="sl-SI" sz="3500" b="1" dirty="0">
                <a:solidFill>
                  <a:schemeClr val="tx1"/>
                </a:solidFill>
              </a:rPr>
              <a:t>UČITNIŠKA USTVARJALNICA</a:t>
            </a:r>
          </a:p>
        </p:txBody>
      </p:sp>
      <p:sp>
        <p:nvSpPr>
          <p:cNvPr id="6" name="PoljeZBesedilom 5">
            <a:extLst>
              <a:ext uri="{FF2B5EF4-FFF2-40B4-BE49-F238E27FC236}">
                <a16:creationId xmlns:a16="http://schemas.microsoft.com/office/drawing/2014/main" id="{3511646A-1EED-4790-AFCB-1B68BD89356B}"/>
              </a:ext>
            </a:extLst>
          </p:cNvPr>
          <p:cNvSpPr txBox="1"/>
          <p:nvPr/>
        </p:nvSpPr>
        <p:spPr>
          <a:xfrm>
            <a:off x="9656296" y="6221265"/>
            <a:ext cx="2450237" cy="553998"/>
          </a:xfrm>
          <a:prstGeom prst="rect">
            <a:avLst/>
          </a:prstGeom>
          <a:solidFill>
            <a:srgbClr val="FED1D1">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sl-SI" sz="1500" dirty="0"/>
              <a:t>Pripravila: Julijana Makovec</a:t>
            </a:r>
          </a:p>
          <a:p>
            <a:r>
              <a:rPr lang="sl-SI" sz="1500" dirty="0"/>
              <a:t>OŠ Ivana Cankarja Ljutomer</a:t>
            </a:r>
          </a:p>
        </p:txBody>
      </p:sp>
    </p:spTree>
    <p:extLst>
      <p:ext uri="{BB962C8B-B14F-4D97-AF65-F5344CB8AC3E}">
        <p14:creationId xmlns:p14="http://schemas.microsoft.com/office/powerpoint/2010/main" val="1999098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a:extLst>
              <a:ext uri="{FF2B5EF4-FFF2-40B4-BE49-F238E27FC236}">
                <a16:creationId xmlns:a16="http://schemas.microsoft.com/office/drawing/2014/main" id="{DA43AEAA-98B5-41CA-A938-79AF7C4EE248}"/>
              </a:ext>
            </a:extLst>
          </p:cNvPr>
          <p:cNvSpPr txBox="1"/>
          <p:nvPr/>
        </p:nvSpPr>
        <p:spPr>
          <a:xfrm>
            <a:off x="223079" y="229162"/>
            <a:ext cx="2988918" cy="1323439"/>
          </a:xfrm>
          <a:prstGeom prst="rect">
            <a:avLst/>
          </a:prstGeom>
          <a:ln w="28575">
            <a:solidFill>
              <a:srgbClr val="F4949A"/>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sl-SI" sz="4000" b="1" dirty="0"/>
              <a:t>KAJ TE ČAKA</a:t>
            </a:r>
          </a:p>
          <a:p>
            <a:pPr algn="ctr"/>
            <a:r>
              <a:rPr lang="sl-SI" sz="4000" b="1" dirty="0"/>
              <a:t>TA TEDEN?</a:t>
            </a:r>
          </a:p>
        </p:txBody>
      </p:sp>
      <p:pic>
        <p:nvPicPr>
          <p:cNvPr id="5" name="Slika 4">
            <a:extLst>
              <a:ext uri="{FF2B5EF4-FFF2-40B4-BE49-F238E27FC236}">
                <a16:creationId xmlns:a16="http://schemas.microsoft.com/office/drawing/2014/main" id="{B51F657A-889D-408F-AC93-8F223A9647B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32970" y="1115479"/>
            <a:ext cx="1935951" cy="3030459"/>
          </a:xfrm>
          <a:prstGeom prst="rect">
            <a:avLst/>
          </a:prstGeom>
          <a:effectLst>
            <a:glow rad="228600">
              <a:srgbClr val="FEC3C3"/>
            </a:glow>
          </a:effectLst>
        </p:spPr>
      </p:pic>
      <p:pic>
        <p:nvPicPr>
          <p:cNvPr id="6" name="Slika 5">
            <a:extLst>
              <a:ext uri="{FF2B5EF4-FFF2-40B4-BE49-F238E27FC236}">
                <a16:creationId xmlns:a16="http://schemas.microsoft.com/office/drawing/2014/main" id="{81FE62C0-ABB5-43C9-951B-5A3C612472D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82551" y="3801222"/>
            <a:ext cx="2755313" cy="2779779"/>
          </a:xfrm>
          <a:prstGeom prst="rect">
            <a:avLst/>
          </a:prstGeom>
          <a:effectLst>
            <a:glow rad="228600">
              <a:srgbClr val="F9CECE"/>
            </a:glow>
          </a:effectLst>
        </p:spPr>
      </p:pic>
      <p:pic>
        <p:nvPicPr>
          <p:cNvPr id="7" name="Slika 6">
            <a:extLst>
              <a:ext uri="{FF2B5EF4-FFF2-40B4-BE49-F238E27FC236}">
                <a16:creationId xmlns:a16="http://schemas.microsoft.com/office/drawing/2014/main" id="{76F9AFA0-229A-4F9C-A85D-CC7DCC5459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4590" y="406428"/>
            <a:ext cx="3243218" cy="2736075"/>
          </a:xfrm>
          <a:prstGeom prst="rect">
            <a:avLst/>
          </a:prstGeom>
          <a:effectLst>
            <a:glow rad="228600">
              <a:srgbClr val="FACECD"/>
            </a:glow>
          </a:effectLst>
        </p:spPr>
      </p:pic>
      <p:sp>
        <p:nvSpPr>
          <p:cNvPr id="8" name="PoljeZBesedilom 7">
            <a:extLst>
              <a:ext uri="{FF2B5EF4-FFF2-40B4-BE49-F238E27FC236}">
                <a16:creationId xmlns:a16="http://schemas.microsoft.com/office/drawing/2014/main" id="{7C3F452A-2AE2-4E28-AB84-3CCA57A6BC22}"/>
              </a:ext>
            </a:extLst>
          </p:cNvPr>
          <p:cNvSpPr txBox="1"/>
          <p:nvPr/>
        </p:nvSpPr>
        <p:spPr>
          <a:xfrm>
            <a:off x="9728836" y="6218277"/>
            <a:ext cx="2377440" cy="553998"/>
          </a:xfrm>
          <a:prstGeom prst="rect">
            <a:avLst/>
          </a:prstGeom>
          <a:solidFill>
            <a:srgbClr val="FED1D1">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sl-SI" sz="1500" dirty="0"/>
              <a:t>Pripravila: Julijana Makovec,</a:t>
            </a:r>
          </a:p>
          <a:p>
            <a:r>
              <a:rPr lang="sl-SI" sz="1500" dirty="0"/>
              <a:t>OŠ Ivana Cankarja Ljutomer</a:t>
            </a:r>
          </a:p>
        </p:txBody>
      </p:sp>
      <p:pic>
        <p:nvPicPr>
          <p:cNvPr id="4" name="Slika 3">
            <a:extLst>
              <a:ext uri="{FF2B5EF4-FFF2-40B4-BE49-F238E27FC236}">
                <a16:creationId xmlns:a16="http://schemas.microsoft.com/office/drawing/2014/main" id="{585D63C1-AA57-4612-B162-BCC3584B695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1906" y="1704166"/>
            <a:ext cx="3496879" cy="2097056"/>
          </a:xfrm>
          <a:prstGeom prst="rect">
            <a:avLst/>
          </a:prstGeom>
          <a:effectLst>
            <a:glow rad="228600">
              <a:srgbClr val="FFD3D3"/>
            </a:glow>
          </a:effectLst>
        </p:spPr>
      </p:pic>
    </p:spTree>
    <p:extLst>
      <p:ext uri="{BB962C8B-B14F-4D97-AF65-F5344CB8AC3E}">
        <p14:creationId xmlns:p14="http://schemas.microsoft.com/office/powerpoint/2010/main" val="1701502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jeZBesedilom 6">
            <a:extLst>
              <a:ext uri="{FF2B5EF4-FFF2-40B4-BE49-F238E27FC236}">
                <a16:creationId xmlns:a16="http://schemas.microsoft.com/office/drawing/2014/main" id="{EC06DF70-4BAD-469A-8970-7E24492419CD}"/>
              </a:ext>
            </a:extLst>
          </p:cNvPr>
          <p:cNvSpPr txBox="1"/>
          <p:nvPr/>
        </p:nvSpPr>
        <p:spPr>
          <a:xfrm>
            <a:off x="678140" y="4031533"/>
            <a:ext cx="2380789" cy="1015663"/>
          </a:xfrm>
          <a:prstGeom prst="rect">
            <a:avLst/>
          </a:prstGeom>
          <a:ln w="38100">
            <a:solidFill>
              <a:srgbClr val="F4949A"/>
            </a:solidFill>
          </a:ln>
        </p:spPr>
        <p:style>
          <a:lnRef idx="2">
            <a:schemeClr val="accent4"/>
          </a:lnRef>
          <a:fillRef idx="1">
            <a:schemeClr val="lt1"/>
          </a:fillRef>
          <a:effectRef idx="0">
            <a:schemeClr val="accent4"/>
          </a:effectRef>
          <a:fontRef idx="minor">
            <a:schemeClr val="dk1"/>
          </a:fontRef>
        </p:style>
        <p:txBody>
          <a:bodyPr wrap="square" rtlCol="0" anchor="ctr">
            <a:spAutoFit/>
          </a:bodyPr>
          <a:lstStyle/>
          <a:p>
            <a:pPr algn="ctr"/>
            <a:r>
              <a:rPr lang="sl-SI" sz="3000" b="1" dirty="0">
                <a:solidFill>
                  <a:srgbClr val="FF0000"/>
                </a:solidFill>
              </a:rPr>
              <a:t>Strategija PV3P</a:t>
            </a:r>
          </a:p>
        </p:txBody>
      </p:sp>
      <p:sp>
        <p:nvSpPr>
          <p:cNvPr id="19" name="Pravokotnik 18">
            <a:extLst>
              <a:ext uri="{FF2B5EF4-FFF2-40B4-BE49-F238E27FC236}">
                <a16:creationId xmlns:a16="http://schemas.microsoft.com/office/drawing/2014/main" id="{9A5F38FE-9A4E-4728-A8D3-8C7F768F660E}"/>
              </a:ext>
            </a:extLst>
          </p:cNvPr>
          <p:cNvSpPr/>
          <p:nvPr/>
        </p:nvSpPr>
        <p:spPr>
          <a:xfrm>
            <a:off x="100168" y="6513422"/>
            <a:ext cx="2356705" cy="276999"/>
          </a:xfrm>
          <a:prstGeom prst="rect">
            <a:avLst/>
          </a:prstGeom>
          <a:solidFill>
            <a:srgbClr val="7EACAA">
              <a:alpha val="50000"/>
            </a:srgb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sl-SI" sz="1200" dirty="0"/>
              <a:t>Vir slik: goddard.designershq.net</a:t>
            </a:r>
          </a:p>
        </p:txBody>
      </p:sp>
      <p:sp>
        <p:nvSpPr>
          <p:cNvPr id="34" name="PoljeZBesedilom 33">
            <a:extLst>
              <a:ext uri="{FF2B5EF4-FFF2-40B4-BE49-F238E27FC236}">
                <a16:creationId xmlns:a16="http://schemas.microsoft.com/office/drawing/2014/main" id="{AEEDD48F-2778-4632-8FE7-9024FB99B363}"/>
              </a:ext>
            </a:extLst>
          </p:cNvPr>
          <p:cNvSpPr txBox="1"/>
          <p:nvPr/>
        </p:nvSpPr>
        <p:spPr>
          <a:xfrm>
            <a:off x="100168" y="5877208"/>
            <a:ext cx="2380789" cy="553998"/>
          </a:xfrm>
          <a:prstGeom prst="rect">
            <a:avLst/>
          </a:prstGeom>
          <a:solidFill>
            <a:srgbClr val="7EACAA">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sl-SI" sz="1500" dirty="0"/>
              <a:t>Pripravila: Julijana Makovec</a:t>
            </a:r>
          </a:p>
          <a:p>
            <a:r>
              <a:rPr lang="sl-SI" sz="1500" dirty="0"/>
              <a:t>OŠ Ivana Cankarja Ljutomer</a:t>
            </a:r>
          </a:p>
        </p:txBody>
      </p:sp>
      <p:pic>
        <p:nvPicPr>
          <p:cNvPr id="11" name="Slika 10">
            <a:extLst>
              <a:ext uri="{FF2B5EF4-FFF2-40B4-BE49-F238E27FC236}">
                <a16:creationId xmlns:a16="http://schemas.microsoft.com/office/drawing/2014/main" id="{9AE1CBF2-F8C5-43DD-8640-C6D53386126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5558" y="231070"/>
            <a:ext cx="1935951" cy="3030459"/>
          </a:xfrm>
          <a:prstGeom prst="rect">
            <a:avLst/>
          </a:prstGeom>
          <a:effectLst>
            <a:glow rad="228600">
              <a:srgbClr val="FEC3C3"/>
            </a:glow>
          </a:effectLst>
        </p:spPr>
      </p:pic>
      <p:pic>
        <p:nvPicPr>
          <p:cNvPr id="3" name="Slika 2">
            <a:extLst>
              <a:ext uri="{FF2B5EF4-FFF2-40B4-BE49-F238E27FC236}">
                <a16:creationId xmlns:a16="http://schemas.microsoft.com/office/drawing/2014/main" id="{975B3F6F-792C-4648-8037-606958066332}"/>
              </a:ext>
            </a:extLst>
          </p:cNvPr>
          <p:cNvPicPr>
            <a:picLocks noChangeAspect="1"/>
          </p:cNvPicPr>
          <p:nvPr/>
        </p:nvPicPr>
        <p:blipFill>
          <a:blip r:embed="rId3"/>
          <a:stretch>
            <a:fillRect/>
          </a:stretch>
        </p:blipFill>
        <p:spPr>
          <a:xfrm>
            <a:off x="2490002" y="146293"/>
            <a:ext cx="2834886" cy="3158002"/>
          </a:xfrm>
          <a:prstGeom prst="rect">
            <a:avLst/>
          </a:prstGeom>
        </p:spPr>
      </p:pic>
      <p:pic>
        <p:nvPicPr>
          <p:cNvPr id="4" name="Slika 3">
            <a:extLst>
              <a:ext uri="{FF2B5EF4-FFF2-40B4-BE49-F238E27FC236}">
                <a16:creationId xmlns:a16="http://schemas.microsoft.com/office/drawing/2014/main" id="{73053782-B428-4952-A694-FC2ADFC387D7}"/>
              </a:ext>
            </a:extLst>
          </p:cNvPr>
          <p:cNvPicPr>
            <a:picLocks noChangeAspect="1"/>
          </p:cNvPicPr>
          <p:nvPr/>
        </p:nvPicPr>
        <p:blipFill>
          <a:blip r:embed="rId4"/>
          <a:stretch>
            <a:fillRect/>
          </a:stretch>
        </p:blipFill>
        <p:spPr>
          <a:xfrm>
            <a:off x="5807731" y="149007"/>
            <a:ext cx="2834886" cy="3194581"/>
          </a:xfrm>
          <a:prstGeom prst="rect">
            <a:avLst/>
          </a:prstGeom>
        </p:spPr>
      </p:pic>
      <p:pic>
        <p:nvPicPr>
          <p:cNvPr id="5" name="Slika 4">
            <a:extLst>
              <a:ext uri="{FF2B5EF4-FFF2-40B4-BE49-F238E27FC236}">
                <a16:creationId xmlns:a16="http://schemas.microsoft.com/office/drawing/2014/main" id="{5F6983C6-3D4B-47AB-BEDA-ED531DF7358B}"/>
              </a:ext>
            </a:extLst>
          </p:cNvPr>
          <p:cNvPicPr>
            <a:picLocks noChangeAspect="1"/>
          </p:cNvPicPr>
          <p:nvPr/>
        </p:nvPicPr>
        <p:blipFill>
          <a:blip r:embed="rId5"/>
          <a:stretch>
            <a:fillRect/>
          </a:stretch>
        </p:blipFill>
        <p:spPr>
          <a:xfrm>
            <a:off x="9125460" y="234419"/>
            <a:ext cx="2840982" cy="3194581"/>
          </a:xfrm>
          <a:prstGeom prst="rect">
            <a:avLst/>
          </a:prstGeom>
        </p:spPr>
      </p:pic>
      <p:pic>
        <p:nvPicPr>
          <p:cNvPr id="6" name="Slika 5">
            <a:extLst>
              <a:ext uri="{FF2B5EF4-FFF2-40B4-BE49-F238E27FC236}">
                <a16:creationId xmlns:a16="http://schemas.microsoft.com/office/drawing/2014/main" id="{64F5D75D-732F-4563-B25C-B05548CA715F}"/>
              </a:ext>
            </a:extLst>
          </p:cNvPr>
          <p:cNvPicPr>
            <a:picLocks noChangeAspect="1"/>
          </p:cNvPicPr>
          <p:nvPr/>
        </p:nvPicPr>
        <p:blipFill>
          <a:blip r:embed="rId6"/>
          <a:stretch>
            <a:fillRect/>
          </a:stretch>
        </p:blipFill>
        <p:spPr>
          <a:xfrm>
            <a:off x="4028307" y="3514412"/>
            <a:ext cx="2847079" cy="3194581"/>
          </a:xfrm>
          <a:prstGeom prst="rect">
            <a:avLst/>
          </a:prstGeom>
        </p:spPr>
      </p:pic>
      <p:pic>
        <p:nvPicPr>
          <p:cNvPr id="8" name="Slika 7">
            <a:extLst>
              <a:ext uri="{FF2B5EF4-FFF2-40B4-BE49-F238E27FC236}">
                <a16:creationId xmlns:a16="http://schemas.microsoft.com/office/drawing/2014/main" id="{97434517-1491-4CC8-BFEF-096DBE02ABCA}"/>
              </a:ext>
            </a:extLst>
          </p:cNvPr>
          <p:cNvPicPr>
            <a:picLocks noChangeAspect="1"/>
          </p:cNvPicPr>
          <p:nvPr/>
        </p:nvPicPr>
        <p:blipFill>
          <a:blip r:embed="rId7"/>
          <a:stretch>
            <a:fillRect/>
          </a:stretch>
        </p:blipFill>
        <p:spPr>
          <a:xfrm>
            <a:off x="7767047" y="3514412"/>
            <a:ext cx="2834886" cy="3194581"/>
          </a:xfrm>
          <a:prstGeom prst="rect">
            <a:avLst/>
          </a:prstGeom>
        </p:spPr>
      </p:pic>
    </p:spTree>
    <p:extLst>
      <p:ext uri="{BB962C8B-B14F-4D97-AF65-F5344CB8AC3E}">
        <p14:creationId xmlns:p14="http://schemas.microsoft.com/office/powerpoint/2010/main" val="2011886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PoljeZBesedilom 39">
            <a:extLst>
              <a:ext uri="{FF2B5EF4-FFF2-40B4-BE49-F238E27FC236}">
                <a16:creationId xmlns:a16="http://schemas.microsoft.com/office/drawing/2014/main" id="{893C89F6-8B70-4BF5-8A72-A098F710E335}"/>
              </a:ext>
            </a:extLst>
          </p:cNvPr>
          <p:cNvSpPr txBox="1"/>
          <p:nvPr/>
        </p:nvSpPr>
        <p:spPr>
          <a:xfrm>
            <a:off x="9660715" y="6496481"/>
            <a:ext cx="2424141" cy="276999"/>
          </a:xfrm>
          <a:prstGeom prst="rect">
            <a:avLst/>
          </a:prstGeom>
          <a:solidFill>
            <a:srgbClr val="FFD3D3">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sl-SI" sz="1200" dirty="0"/>
              <a:t>Vir slik: flowandgrowkidsyoga.com</a:t>
            </a:r>
          </a:p>
        </p:txBody>
      </p:sp>
      <p:pic>
        <p:nvPicPr>
          <p:cNvPr id="12" name="Slika 11">
            <a:extLst>
              <a:ext uri="{FF2B5EF4-FFF2-40B4-BE49-F238E27FC236}">
                <a16:creationId xmlns:a16="http://schemas.microsoft.com/office/drawing/2014/main" id="{5DB371ED-52F5-4DC9-AA1A-8E083949FF4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1517"/>
          <a:stretch/>
        </p:blipFill>
        <p:spPr>
          <a:xfrm>
            <a:off x="278690" y="138499"/>
            <a:ext cx="2755313" cy="1625692"/>
          </a:xfrm>
          <a:prstGeom prst="rect">
            <a:avLst/>
          </a:prstGeom>
          <a:effectLst>
            <a:glow rad="228600">
              <a:srgbClr val="F9CECE"/>
            </a:glow>
          </a:effectLst>
        </p:spPr>
      </p:pic>
      <p:pic>
        <p:nvPicPr>
          <p:cNvPr id="8" name="Slika 7">
            <a:extLst>
              <a:ext uri="{FF2B5EF4-FFF2-40B4-BE49-F238E27FC236}">
                <a16:creationId xmlns:a16="http://schemas.microsoft.com/office/drawing/2014/main" id="{E368CD9B-BCB1-437B-9CB1-30D8328148F1}"/>
              </a:ext>
            </a:extLst>
          </p:cNvPr>
          <p:cNvPicPr>
            <a:picLocks noChangeAspect="1"/>
          </p:cNvPicPr>
          <p:nvPr/>
        </p:nvPicPr>
        <p:blipFill>
          <a:blip r:embed="rId3"/>
          <a:stretch>
            <a:fillRect/>
          </a:stretch>
        </p:blipFill>
        <p:spPr>
          <a:xfrm>
            <a:off x="614312" y="2019099"/>
            <a:ext cx="3105530" cy="2912824"/>
          </a:xfrm>
          <a:prstGeom prst="rect">
            <a:avLst/>
          </a:prstGeom>
        </p:spPr>
      </p:pic>
      <p:pic>
        <p:nvPicPr>
          <p:cNvPr id="9" name="Slika 8">
            <a:extLst>
              <a:ext uri="{FF2B5EF4-FFF2-40B4-BE49-F238E27FC236}">
                <a16:creationId xmlns:a16="http://schemas.microsoft.com/office/drawing/2014/main" id="{F7EA5863-AF4D-4E3B-B660-27DF9DE09F98}"/>
              </a:ext>
            </a:extLst>
          </p:cNvPr>
          <p:cNvPicPr>
            <a:picLocks noChangeAspect="1"/>
          </p:cNvPicPr>
          <p:nvPr/>
        </p:nvPicPr>
        <p:blipFill>
          <a:blip r:embed="rId4"/>
          <a:stretch>
            <a:fillRect/>
          </a:stretch>
        </p:blipFill>
        <p:spPr>
          <a:xfrm>
            <a:off x="8599720" y="138499"/>
            <a:ext cx="3148829" cy="2946273"/>
          </a:xfrm>
          <a:prstGeom prst="rect">
            <a:avLst/>
          </a:prstGeom>
        </p:spPr>
      </p:pic>
      <p:pic>
        <p:nvPicPr>
          <p:cNvPr id="10" name="Slika 9">
            <a:extLst>
              <a:ext uri="{FF2B5EF4-FFF2-40B4-BE49-F238E27FC236}">
                <a16:creationId xmlns:a16="http://schemas.microsoft.com/office/drawing/2014/main" id="{C491775C-E892-42C6-88F1-E7408432A767}"/>
              </a:ext>
            </a:extLst>
          </p:cNvPr>
          <p:cNvPicPr>
            <a:picLocks noChangeAspect="1"/>
          </p:cNvPicPr>
          <p:nvPr/>
        </p:nvPicPr>
        <p:blipFill>
          <a:blip r:embed="rId5"/>
          <a:stretch>
            <a:fillRect/>
          </a:stretch>
        </p:blipFill>
        <p:spPr>
          <a:xfrm>
            <a:off x="8653758" y="3177089"/>
            <a:ext cx="3094791" cy="2946273"/>
          </a:xfrm>
          <a:prstGeom prst="rect">
            <a:avLst/>
          </a:prstGeom>
        </p:spPr>
      </p:pic>
      <p:pic>
        <p:nvPicPr>
          <p:cNvPr id="14" name="Slika 13">
            <a:extLst>
              <a:ext uri="{FF2B5EF4-FFF2-40B4-BE49-F238E27FC236}">
                <a16:creationId xmlns:a16="http://schemas.microsoft.com/office/drawing/2014/main" id="{A882F909-2247-488D-A925-AD73F0300929}"/>
              </a:ext>
            </a:extLst>
          </p:cNvPr>
          <p:cNvPicPr>
            <a:picLocks noChangeAspect="1"/>
          </p:cNvPicPr>
          <p:nvPr/>
        </p:nvPicPr>
        <p:blipFill>
          <a:blip r:embed="rId6"/>
          <a:stretch>
            <a:fillRect/>
          </a:stretch>
        </p:blipFill>
        <p:spPr>
          <a:xfrm>
            <a:off x="4289621" y="3084772"/>
            <a:ext cx="3740320" cy="2102060"/>
          </a:xfrm>
          <a:prstGeom prst="rect">
            <a:avLst/>
          </a:prstGeom>
        </p:spPr>
      </p:pic>
      <p:pic>
        <p:nvPicPr>
          <p:cNvPr id="19" name="Slika 18">
            <a:extLst>
              <a:ext uri="{FF2B5EF4-FFF2-40B4-BE49-F238E27FC236}">
                <a16:creationId xmlns:a16="http://schemas.microsoft.com/office/drawing/2014/main" id="{3C21E71E-7986-4241-9D7E-C6A88C85F62A}"/>
              </a:ext>
            </a:extLst>
          </p:cNvPr>
          <p:cNvPicPr>
            <a:picLocks noChangeAspect="1"/>
          </p:cNvPicPr>
          <p:nvPr/>
        </p:nvPicPr>
        <p:blipFill>
          <a:blip r:embed="rId7"/>
          <a:stretch>
            <a:fillRect/>
          </a:stretch>
        </p:blipFill>
        <p:spPr>
          <a:xfrm>
            <a:off x="4289621" y="138499"/>
            <a:ext cx="3054481" cy="2679049"/>
          </a:xfrm>
          <a:prstGeom prst="rect">
            <a:avLst/>
          </a:prstGeom>
        </p:spPr>
      </p:pic>
      <p:pic>
        <p:nvPicPr>
          <p:cNvPr id="20" name="Slika 19">
            <a:extLst>
              <a:ext uri="{FF2B5EF4-FFF2-40B4-BE49-F238E27FC236}">
                <a16:creationId xmlns:a16="http://schemas.microsoft.com/office/drawing/2014/main" id="{D7C224C9-B41C-46A5-BEF2-03CE88C3EAF6}"/>
              </a:ext>
            </a:extLst>
          </p:cNvPr>
          <p:cNvPicPr>
            <a:picLocks noChangeAspect="1"/>
          </p:cNvPicPr>
          <p:nvPr/>
        </p:nvPicPr>
        <p:blipFill>
          <a:blip r:embed="rId8"/>
          <a:stretch>
            <a:fillRect/>
          </a:stretch>
        </p:blipFill>
        <p:spPr>
          <a:xfrm>
            <a:off x="696506" y="5186831"/>
            <a:ext cx="3023336" cy="1595884"/>
          </a:xfrm>
          <a:prstGeom prst="rect">
            <a:avLst/>
          </a:prstGeom>
        </p:spPr>
      </p:pic>
    </p:spTree>
    <p:extLst>
      <p:ext uri="{BB962C8B-B14F-4D97-AF65-F5344CB8AC3E}">
        <p14:creationId xmlns:p14="http://schemas.microsoft.com/office/powerpoint/2010/main" val="2481545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ravokotnik 16">
            <a:extLst>
              <a:ext uri="{FF2B5EF4-FFF2-40B4-BE49-F238E27FC236}">
                <a16:creationId xmlns:a16="http://schemas.microsoft.com/office/drawing/2014/main" id="{B5231F35-1737-4374-B808-589811A62CF8}"/>
              </a:ext>
            </a:extLst>
          </p:cNvPr>
          <p:cNvSpPr/>
          <p:nvPr/>
        </p:nvSpPr>
        <p:spPr>
          <a:xfrm>
            <a:off x="6949726" y="5948539"/>
            <a:ext cx="1934958" cy="830997"/>
          </a:xfrm>
          <a:prstGeom prst="rect">
            <a:avLst/>
          </a:prstGeom>
          <a:solidFill>
            <a:srgbClr val="FFD3D3">
              <a:alpha val="50000"/>
            </a:srgb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sl-SI" sz="1200" dirty="0"/>
              <a:t>Vir: Vrtnarjenje za otroke:</a:t>
            </a:r>
          </a:p>
          <a:p>
            <a:r>
              <a:rPr lang="sl-SI" sz="1200" dirty="0"/>
              <a:t>24 odličnih idej za gredice,</a:t>
            </a:r>
          </a:p>
          <a:p>
            <a:r>
              <a:rPr lang="sl-SI" sz="1200" dirty="0"/>
              <a:t>balkone in cvetlične lončke:</a:t>
            </a:r>
          </a:p>
          <a:p>
            <a:r>
              <a:rPr lang="sl-SI" sz="1200" dirty="0"/>
              <a:t>Učila International 2016</a:t>
            </a:r>
          </a:p>
        </p:txBody>
      </p:sp>
      <p:pic>
        <p:nvPicPr>
          <p:cNvPr id="15" name="Slika 14">
            <a:extLst>
              <a:ext uri="{FF2B5EF4-FFF2-40B4-BE49-F238E27FC236}">
                <a16:creationId xmlns:a16="http://schemas.microsoft.com/office/drawing/2014/main" id="{F1BBC4E7-0807-4590-9C5C-4B9525FA9FD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73942"/>
          <a:stretch/>
        </p:blipFill>
        <p:spPr>
          <a:xfrm>
            <a:off x="240117" y="184757"/>
            <a:ext cx="3243218" cy="712966"/>
          </a:xfrm>
          <a:prstGeom prst="rect">
            <a:avLst/>
          </a:prstGeom>
          <a:effectLst>
            <a:glow rad="228600">
              <a:srgbClr val="FACECD"/>
            </a:glow>
          </a:effectLst>
        </p:spPr>
      </p:pic>
      <p:pic>
        <p:nvPicPr>
          <p:cNvPr id="18" name="Slika 17">
            <a:extLst>
              <a:ext uri="{FF2B5EF4-FFF2-40B4-BE49-F238E27FC236}">
                <a16:creationId xmlns:a16="http://schemas.microsoft.com/office/drawing/2014/main" id="{23259363-3E4C-4A2E-9725-1169A0C95DAF}"/>
              </a:ext>
            </a:extLst>
          </p:cNvPr>
          <p:cNvPicPr>
            <a:picLocks noChangeAspect="1"/>
          </p:cNvPicPr>
          <p:nvPr/>
        </p:nvPicPr>
        <p:blipFill>
          <a:blip r:embed="rId3"/>
          <a:stretch>
            <a:fillRect/>
          </a:stretch>
        </p:blipFill>
        <p:spPr>
          <a:xfrm rot="10800000">
            <a:off x="165941" y="1182091"/>
            <a:ext cx="3108132" cy="4308474"/>
          </a:xfrm>
          <a:prstGeom prst="rect">
            <a:avLst/>
          </a:prstGeom>
        </p:spPr>
      </p:pic>
      <p:pic>
        <p:nvPicPr>
          <p:cNvPr id="19" name="Slika 18">
            <a:extLst>
              <a:ext uri="{FF2B5EF4-FFF2-40B4-BE49-F238E27FC236}">
                <a16:creationId xmlns:a16="http://schemas.microsoft.com/office/drawing/2014/main" id="{1B01DFFD-BD0F-4AD1-BF42-098724DD889B}"/>
              </a:ext>
            </a:extLst>
          </p:cNvPr>
          <p:cNvPicPr>
            <a:picLocks noChangeAspect="1"/>
          </p:cNvPicPr>
          <p:nvPr/>
        </p:nvPicPr>
        <p:blipFill>
          <a:blip r:embed="rId4"/>
          <a:stretch>
            <a:fillRect/>
          </a:stretch>
        </p:blipFill>
        <p:spPr>
          <a:xfrm rot="10800000">
            <a:off x="1784255" y="3530295"/>
            <a:ext cx="1791448" cy="2551173"/>
          </a:xfrm>
          <a:prstGeom prst="rect">
            <a:avLst/>
          </a:prstGeom>
        </p:spPr>
      </p:pic>
      <p:pic>
        <p:nvPicPr>
          <p:cNvPr id="6" name="Slika 5">
            <a:extLst>
              <a:ext uri="{FF2B5EF4-FFF2-40B4-BE49-F238E27FC236}">
                <a16:creationId xmlns:a16="http://schemas.microsoft.com/office/drawing/2014/main" id="{D0FDC602-DC69-4D9C-9888-C0071D2C77F8}"/>
              </a:ext>
            </a:extLst>
          </p:cNvPr>
          <p:cNvPicPr>
            <a:picLocks noChangeAspect="1"/>
          </p:cNvPicPr>
          <p:nvPr/>
        </p:nvPicPr>
        <p:blipFill rotWithShape="1">
          <a:blip r:embed="rId5"/>
          <a:srcRect l="37924" t="91789"/>
          <a:stretch/>
        </p:blipFill>
        <p:spPr>
          <a:xfrm rot="10800000">
            <a:off x="5120691" y="66724"/>
            <a:ext cx="4729387" cy="830997"/>
          </a:xfrm>
          <a:prstGeom prst="rect">
            <a:avLst/>
          </a:prstGeom>
        </p:spPr>
      </p:pic>
      <p:pic>
        <p:nvPicPr>
          <p:cNvPr id="7" name="Slika 6">
            <a:extLst>
              <a:ext uri="{FF2B5EF4-FFF2-40B4-BE49-F238E27FC236}">
                <a16:creationId xmlns:a16="http://schemas.microsoft.com/office/drawing/2014/main" id="{0C205817-2C4A-46AE-AB0A-BBA6AF548DB0}"/>
              </a:ext>
            </a:extLst>
          </p:cNvPr>
          <p:cNvPicPr>
            <a:picLocks noChangeAspect="1"/>
          </p:cNvPicPr>
          <p:nvPr/>
        </p:nvPicPr>
        <p:blipFill rotWithShape="1">
          <a:blip r:embed="rId5"/>
          <a:srcRect l="6842" t="83036" b="8042"/>
          <a:stretch/>
        </p:blipFill>
        <p:spPr>
          <a:xfrm rot="10800000">
            <a:off x="4076981" y="1006478"/>
            <a:ext cx="7187422" cy="914402"/>
          </a:xfrm>
          <a:prstGeom prst="rect">
            <a:avLst/>
          </a:prstGeom>
        </p:spPr>
      </p:pic>
      <p:pic>
        <p:nvPicPr>
          <p:cNvPr id="9" name="Slika 8">
            <a:extLst>
              <a:ext uri="{FF2B5EF4-FFF2-40B4-BE49-F238E27FC236}">
                <a16:creationId xmlns:a16="http://schemas.microsoft.com/office/drawing/2014/main" id="{AC8277D7-7A48-4D74-B254-E42A18A045BB}"/>
              </a:ext>
            </a:extLst>
          </p:cNvPr>
          <p:cNvPicPr>
            <a:picLocks noChangeAspect="1"/>
          </p:cNvPicPr>
          <p:nvPr/>
        </p:nvPicPr>
        <p:blipFill rotWithShape="1">
          <a:blip r:embed="rId5"/>
          <a:srcRect l="55367" t="43140" r="1118" b="17806"/>
          <a:stretch/>
        </p:blipFill>
        <p:spPr>
          <a:xfrm rot="10800000">
            <a:off x="3641612" y="2015107"/>
            <a:ext cx="2719594" cy="3242365"/>
          </a:xfrm>
          <a:prstGeom prst="rect">
            <a:avLst/>
          </a:prstGeom>
        </p:spPr>
      </p:pic>
      <p:pic>
        <p:nvPicPr>
          <p:cNvPr id="20" name="Slika 19">
            <a:extLst>
              <a:ext uri="{FF2B5EF4-FFF2-40B4-BE49-F238E27FC236}">
                <a16:creationId xmlns:a16="http://schemas.microsoft.com/office/drawing/2014/main" id="{B3EA69A7-02BD-417C-B867-82DD67C59ABA}"/>
              </a:ext>
            </a:extLst>
          </p:cNvPr>
          <p:cNvPicPr>
            <a:picLocks noChangeAspect="1"/>
          </p:cNvPicPr>
          <p:nvPr/>
        </p:nvPicPr>
        <p:blipFill rotWithShape="1">
          <a:blip r:embed="rId5"/>
          <a:srcRect l="4382" t="44319" r="52460" b="17974"/>
          <a:stretch/>
        </p:blipFill>
        <p:spPr>
          <a:xfrm rot="10800000">
            <a:off x="6457408" y="2015105"/>
            <a:ext cx="2793646" cy="3242365"/>
          </a:xfrm>
          <a:prstGeom prst="rect">
            <a:avLst/>
          </a:prstGeom>
        </p:spPr>
      </p:pic>
      <p:pic>
        <p:nvPicPr>
          <p:cNvPr id="21" name="Slika 20">
            <a:extLst>
              <a:ext uri="{FF2B5EF4-FFF2-40B4-BE49-F238E27FC236}">
                <a16:creationId xmlns:a16="http://schemas.microsoft.com/office/drawing/2014/main" id="{C92DA128-073E-42F2-BBAD-479FA1D11E27}"/>
              </a:ext>
            </a:extLst>
          </p:cNvPr>
          <p:cNvPicPr>
            <a:picLocks noChangeAspect="1"/>
          </p:cNvPicPr>
          <p:nvPr/>
        </p:nvPicPr>
        <p:blipFill rotWithShape="1">
          <a:blip r:embed="rId5"/>
          <a:srcRect l="54025" t="4255" r="1118" b="57701"/>
          <a:stretch/>
        </p:blipFill>
        <p:spPr>
          <a:xfrm rot="10800000">
            <a:off x="9343628" y="2015108"/>
            <a:ext cx="2736752" cy="3083365"/>
          </a:xfrm>
          <a:prstGeom prst="rect">
            <a:avLst/>
          </a:prstGeom>
        </p:spPr>
      </p:pic>
      <p:pic>
        <p:nvPicPr>
          <p:cNvPr id="22" name="Slika 21">
            <a:extLst>
              <a:ext uri="{FF2B5EF4-FFF2-40B4-BE49-F238E27FC236}">
                <a16:creationId xmlns:a16="http://schemas.microsoft.com/office/drawing/2014/main" id="{DA4445C0-B834-4135-A1DE-5C1AAA167456}"/>
              </a:ext>
            </a:extLst>
          </p:cNvPr>
          <p:cNvPicPr>
            <a:picLocks noChangeAspect="1"/>
          </p:cNvPicPr>
          <p:nvPr/>
        </p:nvPicPr>
        <p:blipFill rotWithShape="1">
          <a:blip r:embed="rId5"/>
          <a:srcRect l="4135" t="15077" r="53662" b="59721"/>
          <a:stretch/>
        </p:blipFill>
        <p:spPr>
          <a:xfrm rot="10800000">
            <a:off x="9735229" y="5208562"/>
            <a:ext cx="1953550" cy="1549708"/>
          </a:xfrm>
          <a:prstGeom prst="rect">
            <a:avLst/>
          </a:prstGeom>
        </p:spPr>
      </p:pic>
    </p:spTree>
    <p:extLst>
      <p:ext uri="{BB962C8B-B14F-4D97-AF65-F5344CB8AC3E}">
        <p14:creationId xmlns:p14="http://schemas.microsoft.com/office/powerpoint/2010/main" val="2082995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5F8F5FB7-C25A-4332-9285-B5788453A033}"/>
              </a:ext>
            </a:extLst>
          </p:cNvPr>
          <p:cNvPicPr>
            <a:picLocks noChangeAspect="1"/>
          </p:cNvPicPr>
          <p:nvPr/>
        </p:nvPicPr>
        <p:blipFill rotWithShape="1">
          <a:blip r:embed="rId2">
            <a:clrChange>
              <a:clrFrom>
                <a:srgbClr val="FFFFFF"/>
              </a:clrFrom>
              <a:clrTo>
                <a:srgbClr val="FFFFFF">
                  <a:alpha val="0"/>
                </a:srgbClr>
              </a:clrTo>
            </a:clrChange>
          </a:blip>
          <a:srcRect l="7913" t="19663" r="8248" b="60942"/>
          <a:stretch/>
        </p:blipFill>
        <p:spPr>
          <a:xfrm>
            <a:off x="0" y="1911928"/>
            <a:ext cx="6230394" cy="1801561"/>
          </a:xfrm>
          <a:prstGeom prst="rect">
            <a:avLst/>
          </a:prstGeom>
        </p:spPr>
      </p:pic>
      <p:pic>
        <p:nvPicPr>
          <p:cNvPr id="3" name="Slika 2">
            <a:extLst>
              <a:ext uri="{FF2B5EF4-FFF2-40B4-BE49-F238E27FC236}">
                <a16:creationId xmlns:a16="http://schemas.microsoft.com/office/drawing/2014/main" id="{17CA6D18-F79A-43AC-BB64-63FCBC950BFD}"/>
              </a:ext>
            </a:extLst>
          </p:cNvPr>
          <p:cNvPicPr>
            <a:picLocks noChangeAspect="1"/>
          </p:cNvPicPr>
          <p:nvPr/>
        </p:nvPicPr>
        <p:blipFill rotWithShape="1">
          <a:blip r:embed="rId2">
            <a:clrChange>
              <a:clrFrom>
                <a:srgbClr val="FFFFFF"/>
              </a:clrFrom>
              <a:clrTo>
                <a:srgbClr val="FFFFFF">
                  <a:alpha val="0"/>
                </a:srgbClr>
              </a:clrTo>
            </a:clrChange>
          </a:blip>
          <a:srcRect l="6650" r="7155" b="78990"/>
          <a:stretch/>
        </p:blipFill>
        <p:spPr>
          <a:xfrm>
            <a:off x="5781963" y="0"/>
            <a:ext cx="6275043" cy="1911928"/>
          </a:xfrm>
          <a:prstGeom prst="rect">
            <a:avLst/>
          </a:prstGeom>
        </p:spPr>
      </p:pic>
      <p:pic>
        <p:nvPicPr>
          <p:cNvPr id="7" name="Slika 6">
            <a:extLst>
              <a:ext uri="{FF2B5EF4-FFF2-40B4-BE49-F238E27FC236}">
                <a16:creationId xmlns:a16="http://schemas.microsoft.com/office/drawing/2014/main" id="{3ACEE969-A919-4690-9AD1-C79A1917A348}"/>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838"/>
          <a:stretch/>
        </p:blipFill>
        <p:spPr>
          <a:xfrm>
            <a:off x="6230394" y="2297779"/>
            <a:ext cx="6116687" cy="2041237"/>
          </a:xfrm>
          <a:prstGeom prst="rect">
            <a:avLst/>
          </a:prstGeom>
        </p:spPr>
      </p:pic>
      <p:pic>
        <p:nvPicPr>
          <p:cNvPr id="9" name="Slika 8">
            <a:extLst>
              <a:ext uri="{FF2B5EF4-FFF2-40B4-BE49-F238E27FC236}">
                <a16:creationId xmlns:a16="http://schemas.microsoft.com/office/drawing/2014/main" id="{845D4F85-DF7F-46C4-807A-FDAB99486B54}"/>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287" t="54840" b="21762"/>
          <a:stretch/>
        </p:blipFill>
        <p:spPr>
          <a:xfrm>
            <a:off x="1" y="3953165"/>
            <a:ext cx="6230393" cy="1884217"/>
          </a:xfrm>
          <a:prstGeom prst="rect">
            <a:avLst/>
          </a:prstGeom>
        </p:spPr>
      </p:pic>
      <p:pic>
        <p:nvPicPr>
          <p:cNvPr id="11" name="Slika 10">
            <a:extLst>
              <a:ext uri="{FF2B5EF4-FFF2-40B4-BE49-F238E27FC236}">
                <a16:creationId xmlns:a16="http://schemas.microsoft.com/office/drawing/2014/main" id="{2708E54D-1769-4C46-AE4F-B47BA9406B6E}"/>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865" t="72809" r="4759" b="2572"/>
          <a:stretch/>
        </p:blipFill>
        <p:spPr>
          <a:xfrm>
            <a:off x="6096000" y="4459089"/>
            <a:ext cx="6027790" cy="2098971"/>
          </a:xfrm>
          <a:prstGeom prst="rect">
            <a:avLst/>
          </a:prstGeom>
        </p:spPr>
      </p:pic>
      <p:pic>
        <p:nvPicPr>
          <p:cNvPr id="13" name="Slika 12">
            <a:extLst>
              <a:ext uri="{FF2B5EF4-FFF2-40B4-BE49-F238E27FC236}">
                <a16:creationId xmlns:a16="http://schemas.microsoft.com/office/drawing/2014/main" id="{654EB5C7-43BA-44E5-B423-038522F86A9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0953" y="147810"/>
            <a:ext cx="2142865" cy="1807785"/>
          </a:xfrm>
          <a:prstGeom prst="rect">
            <a:avLst/>
          </a:prstGeom>
          <a:effectLst>
            <a:glow rad="228600">
              <a:srgbClr val="FACECD"/>
            </a:glow>
          </a:effectLst>
        </p:spPr>
      </p:pic>
      <p:sp>
        <p:nvSpPr>
          <p:cNvPr id="14" name="PoljeZBesedilom 13">
            <a:extLst>
              <a:ext uri="{FF2B5EF4-FFF2-40B4-BE49-F238E27FC236}">
                <a16:creationId xmlns:a16="http://schemas.microsoft.com/office/drawing/2014/main" id="{6E7CD9D4-8B47-428B-A272-7BBA343D043F}"/>
              </a:ext>
            </a:extLst>
          </p:cNvPr>
          <p:cNvSpPr txBox="1"/>
          <p:nvPr/>
        </p:nvSpPr>
        <p:spPr>
          <a:xfrm>
            <a:off x="2844771" y="588488"/>
            <a:ext cx="2697047" cy="1015663"/>
          </a:xfrm>
          <a:prstGeom prst="rect">
            <a:avLst/>
          </a:prstGeom>
          <a:ln w="28575">
            <a:noFill/>
          </a:ln>
        </p:spPr>
        <p:style>
          <a:lnRef idx="2">
            <a:schemeClr val="dk1"/>
          </a:lnRef>
          <a:fillRef idx="1">
            <a:schemeClr val="lt1"/>
          </a:fillRef>
          <a:effectRef idx="0">
            <a:schemeClr val="dk1"/>
          </a:effectRef>
          <a:fontRef idx="minor">
            <a:schemeClr val="dk1"/>
          </a:fontRef>
        </p:style>
        <p:txBody>
          <a:bodyPr wrap="square" rtlCol="0" anchor="ctr">
            <a:spAutoFit/>
          </a:bodyPr>
          <a:lstStyle/>
          <a:p>
            <a:r>
              <a:rPr lang="sl-SI" sz="2000" dirty="0"/>
              <a:t>Nariši z eno potezo. Po nobeni črti ne smeš potovati dvakrat.</a:t>
            </a:r>
          </a:p>
        </p:txBody>
      </p:sp>
    </p:spTree>
    <p:extLst>
      <p:ext uri="{BB962C8B-B14F-4D97-AF65-F5344CB8AC3E}">
        <p14:creationId xmlns:p14="http://schemas.microsoft.com/office/powerpoint/2010/main" val="595036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a:extLst>
              <a:ext uri="{FF2B5EF4-FFF2-40B4-BE49-F238E27FC236}">
                <a16:creationId xmlns:a16="http://schemas.microsoft.com/office/drawing/2014/main" id="{9CAB2383-102E-4B2A-B305-F13FE8AF314C}"/>
              </a:ext>
            </a:extLst>
          </p:cNvPr>
          <p:cNvSpPr txBox="1"/>
          <p:nvPr/>
        </p:nvSpPr>
        <p:spPr>
          <a:xfrm>
            <a:off x="9515795" y="5999905"/>
            <a:ext cx="2504209" cy="323165"/>
          </a:xfrm>
          <a:prstGeom prst="rect">
            <a:avLst/>
          </a:prstGeom>
          <a:solidFill>
            <a:srgbClr val="ACAFA4">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sl-SI" sz="1500" dirty="0"/>
              <a:t>Pripravila: Julijana Makovec</a:t>
            </a:r>
          </a:p>
        </p:txBody>
      </p:sp>
      <p:sp>
        <p:nvSpPr>
          <p:cNvPr id="23" name="Pravokotnik 22">
            <a:extLst>
              <a:ext uri="{FF2B5EF4-FFF2-40B4-BE49-F238E27FC236}">
                <a16:creationId xmlns:a16="http://schemas.microsoft.com/office/drawing/2014/main" id="{697D5A74-AF03-4B57-8548-7DE57701CC4E}"/>
              </a:ext>
            </a:extLst>
          </p:cNvPr>
          <p:cNvSpPr/>
          <p:nvPr/>
        </p:nvSpPr>
        <p:spPr>
          <a:xfrm>
            <a:off x="9862738" y="6385583"/>
            <a:ext cx="1810322" cy="276999"/>
          </a:xfrm>
          <a:prstGeom prst="rect">
            <a:avLst/>
          </a:prstGeom>
          <a:solidFill>
            <a:srgbClr val="FFD3D3">
              <a:alpha val="50000"/>
            </a:srgb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sl-SI" sz="1200" dirty="0"/>
              <a:t>Vir: slik pinterest.com</a:t>
            </a:r>
          </a:p>
        </p:txBody>
      </p:sp>
      <p:pic>
        <p:nvPicPr>
          <p:cNvPr id="3" name="Slika 2">
            <a:extLst>
              <a:ext uri="{FF2B5EF4-FFF2-40B4-BE49-F238E27FC236}">
                <a16:creationId xmlns:a16="http://schemas.microsoft.com/office/drawing/2014/main" id="{89CEC659-9C49-4E9D-A217-4CE493C26C6C}"/>
              </a:ext>
            </a:extLst>
          </p:cNvPr>
          <p:cNvPicPr>
            <a:picLocks noChangeAspect="1"/>
          </p:cNvPicPr>
          <p:nvPr/>
        </p:nvPicPr>
        <p:blipFill>
          <a:blip r:embed="rId2"/>
          <a:stretch>
            <a:fillRect/>
          </a:stretch>
        </p:blipFill>
        <p:spPr>
          <a:xfrm>
            <a:off x="22448" y="0"/>
            <a:ext cx="3298686" cy="2131459"/>
          </a:xfrm>
          <a:prstGeom prst="rect">
            <a:avLst/>
          </a:prstGeom>
        </p:spPr>
      </p:pic>
      <p:pic>
        <p:nvPicPr>
          <p:cNvPr id="10" name="Slika 9">
            <a:extLst>
              <a:ext uri="{FF2B5EF4-FFF2-40B4-BE49-F238E27FC236}">
                <a16:creationId xmlns:a16="http://schemas.microsoft.com/office/drawing/2014/main" id="{C0281F5E-77F1-4221-9F11-826C486A2A9F}"/>
              </a:ext>
            </a:extLst>
          </p:cNvPr>
          <p:cNvPicPr>
            <a:picLocks noChangeAspect="1"/>
          </p:cNvPicPr>
          <p:nvPr/>
        </p:nvPicPr>
        <p:blipFill>
          <a:blip r:embed="rId3"/>
          <a:stretch>
            <a:fillRect/>
          </a:stretch>
        </p:blipFill>
        <p:spPr>
          <a:xfrm>
            <a:off x="8121680" y="195418"/>
            <a:ext cx="3898324" cy="47586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Slika 3">
            <a:extLst>
              <a:ext uri="{FF2B5EF4-FFF2-40B4-BE49-F238E27FC236}">
                <a16:creationId xmlns:a16="http://schemas.microsoft.com/office/drawing/2014/main" id="{1A605A47-864B-4787-8FBE-BDB1E761FBBC}"/>
              </a:ext>
            </a:extLst>
          </p:cNvPr>
          <p:cNvPicPr>
            <a:picLocks noChangeAspect="1"/>
          </p:cNvPicPr>
          <p:nvPr/>
        </p:nvPicPr>
        <p:blipFill rotWithShape="1">
          <a:blip r:embed="rId4"/>
          <a:srcRect l="5680" t="4650" r="4683" b="1628"/>
          <a:stretch/>
        </p:blipFill>
        <p:spPr>
          <a:xfrm>
            <a:off x="3517318" y="3682248"/>
            <a:ext cx="2262174" cy="29682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Slika 4">
            <a:extLst>
              <a:ext uri="{FF2B5EF4-FFF2-40B4-BE49-F238E27FC236}">
                <a16:creationId xmlns:a16="http://schemas.microsoft.com/office/drawing/2014/main" id="{073C77F5-2EEA-4A0B-91BD-0C605FB6EA00}"/>
              </a:ext>
            </a:extLst>
          </p:cNvPr>
          <p:cNvPicPr>
            <a:picLocks noChangeAspect="1"/>
          </p:cNvPicPr>
          <p:nvPr/>
        </p:nvPicPr>
        <p:blipFill>
          <a:blip r:embed="rId5"/>
          <a:stretch>
            <a:fillRect/>
          </a:stretch>
        </p:blipFill>
        <p:spPr>
          <a:xfrm>
            <a:off x="3753272" y="234419"/>
            <a:ext cx="3865199" cy="31945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Slika 5">
            <a:extLst>
              <a:ext uri="{FF2B5EF4-FFF2-40B4-BE49-F238E27FC236}">
                <a16:creationId xmlns:a16="http://schemas.microsoft.com/office/drawing/2014/main" id="{27290C00-6639-49D5-991A-CB41DB0250F7}"/>
              </a:ext>
            </a:extLst>
          </p:cNvPr>
          <p:cNvPicPr>
            <a:picLocks noChangeAspect="1"/>
          </p:cNvPicPr>
          <p:nvPr/>
        </p:nvPicPr>
        <p:blipFill>
          <a:blip r:embed="rId6"/>
          <a:stretch>
            <a:fillRect/>
          </a:stretch>
        </p:blipFill>
        <p:spPr>
          <a:xfrm>
            <a:off x="240158" y="3257630"/>
            <a:ext cx="3009906" cy="33928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Grafika 14" descr="Puščica – rahel zavoj">
            <a:extLst>
              <a:ext uri="{FF2B5EF4-FFF2-40B4-BE49-F238E27FC236}">
                <a16:creationId xmlns:a16="http://schemas.microsoft.com/office/drawing/2014/main" id="{ED9BEE93-6C84-4CC7-9D8C-55002D4447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9462468">
            <a:off x="2183353" y="2237344"/>
            <a:ext cx="1516599" cy="914400"/>
          </a:xfrm>
          <a:prstGeom prst="rect">
            <a:avLst/>
          </a:prstGeom>
        </p:spPr>
      </p:pic>
      <p:pic>
        <p:nvPicPr>
          <p:cNvPr id="17" name="Grafika 16" descr="Puščica – rahel zavoj">
            <a:extLst>
              <a:ext uri="{FF2B5EF4-FFF2-40B4-BE49-F238E27FC236}">
                <a16:creationId xmlns:a16="http://schemas.microsoft.com/office/drawing/2014/main" id="{BE917F19-F6DD-4057-A941-E9ED27C7987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106314">
            <a:off x="7073681" y="1894538"/>
            <a:ext cx="1516599" cy="914400"/>
          </a:xfrm>
          <a:prstGeom prst="rect">
            <a:avLst/>
          </a:prstGeom>
        </p:spPr>
      </p:pic>
      <p:pic>
        <p:nvPicPr>
          <p:cNvPr id="19" name="Slika 18">
            <a:extLst>
              <a:ext uri="{FF2B5EF4-FFF2-40B4-BE49-F238E27FC236}">
                <a16:creationId xmlns:a16="http://schemas.microsoft.com/office/drawing/2014/main" id="{727C1115-60C9-4239-9BDE-96BD91D539AF}"/>
              </a:ext>
            </a:extLst>
          </p:cNvPr>
          <p:cNvPicPr>
            <a:picLocks noChangeAspect="1"/>
          </p:cNvPicPr>
          <p:nvPr/>
        </p:nvPicPr>
        <p:blipFill>
          <a:blip r:embed="rId9"/>
          <a:stretch>
            <a:fillRect/>
          </a:stretch>
        </p:blipFill>
        <p:spPr>
          <a:xfrm>
            <a:off x="5968352" y="4009592"/>
            <a:ext cx="1964468" cy="26139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71701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oljeZBesedilom 9">
            <a:extLst>
              <a:ext uri="{FF2B5EF4-FFF2-40B4-BE49-F238E27FC236}">
                <a16:creationId xmlns:a16="http://schemas.microsoft.com/office/drawing/2014/main" id="{EFED6093-4F32-4F9C-AEEB-1BD1ADA1A42A}"/>
              </a:ext>
            </a:extLst>
          </p:cNvPr>
          <p:cNvSpPr txBox="1"/>
          <p:nvPr/>
        </p:nvSpPr>
        <p:spPr>
          <a:xfrm>
            <a:off x="211819" y="220638"/>
            <a:ext cx="2084279" cy="1015663"/>
          </a:xfrm>
          <a:prstGeom prst="rect">
            <a:avLst/>
          </a:prstGeom>
          <a:ln w="28575">
            <a:no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sl-SI" sz="3000" b="1" dirty="0"/>
              <a:t>Jagodna</a:t>
            </a:r>
          </a:p>
          <a:p>
            <a:pPr algn="ctr"/>
            <a:r>
              <a:rPr lang="sl-SI" sz="3000" b="1" dirty="0"/>
              <a:t>marmelada</a:t>
            </a:r>
          </a:p>
        </p:txBody>
      </p:sp>
      <p:sp>
        <p:nvSpPr>
          <p:cNvPr id="11" name="Pravokotnik 10">
            <a:extLst>
              <a:ext uri="{FF2B5EF4-FFF2-40B4-BE49-F238E27FC236}">
                <a16:creationId xmlns:a16="http://schemas.microsoft.com/office/drawing/2014/main" id="{062EBA82-B14C-4042-9B09-82617E5E2F62}"/>
              </a:ext>
            </a:extLst>
          </p:cNvPr>
          <p:cNvSpPr/>
          <p:nvPr/>
        </p:nvSpPr>
        <p:spPr>
          <a:xfrm>
            <a:off x="2653782" y="196304"/>
            <a:ext cx="4768300" cy="2308324"/>
          </a:xfrm>
          <a:prstGeom prst="rect">
            <a:avLst/>
          </a:prstGeom>
          <a:ln w="38100">
            <a:solidFill>
              <a:srgbClr val="ACAFA4"/>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sl-SI" sz="1600" b="1" dirty="0"/>
              <a:t>1. </a:t>
            </a:r>
            <a:r>
              <a:rPr lang="sl-SI" sz="1600" dirty="0"/>
              <a:t>Jagode najprej operemo. Vedno jih peremo s pecljem vred. Če bi jih prali po odstranitvi peclja, bi se "napile vode. </a:t>
            </a:r>
          </a:p>
          <a:p>
            <a:r>
              <a:rPr lang="sl-SI" sz="1600" dirty="0"/>
              <a:t>Osušenim jagodam odstranimo peclje in odrežemo morebitne začetke gnilobe. </a:t>
            </a:r>
          </a:p>
          <a:p>
            <a:r>
              <a:rPr lang="sl-SI" sz="1600" dirty="0"/>
              <a:t>Očiščene jagode stehtamo (rabimo 1,2 kg očiščenih jagod) in jih damo v večji lonec. Dodamo Džemfix Super z dvema žlicama sladkorja in vaniljevim sladkorjem, premešamo in na zmernem ognju začnemo kuhati. </a:t>
            </a:r>
          </a:p>
        </p:txBody>
      </p:sp>
      <p:sp>
        <p:nvSpPr>
          <p:cNvPr id="13" name="Pravokotnik 12">
            <a:extLst>
              <a:ext uri="{FF2B5EF4-FFF2-40B4-BE49-F238E27FC236}">
                <a16:creationId xmlns:a16="http://schemas.microsoft.com/office/drawing/2014/main" id="{E7B6CC79-D2EC-459C-89E8-24607662ECCD}"/>
              </a:ext>
            </a:extLst>
          </p:cNvPr>
          <p:cNvSpPr/>
          <p:nvPr/>
        </p:nvSpPr>
        <p:spPr>
          <a:xfrm>
            <a:off x="2653782" y="2733174"/>
            <a:ext cx="4768300" cy="1569660"/>
          </a:xfrm>
          <a:prstGeom prst="rect">
            <a:avLst/>
          </a:prstGeom>
          <a:ln w="38100">
            <a:solidFill>
              <a:srgbClr val="ACAFA4"/>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sl-SI" sz="1600" b="1" dirty="0"/>
              <a:t>2. </a:t>
            </a:r>
            <a:r>
              <a:rPr lang="sl-SI" sz="1600" dirty="0"/>
              <a:t>Jagode takoj grobo pretlačimo, dodamo sladkor, mešamo in kuhamo vsega skupaj 3 minute oz. toliko, da se sladkor razpusti. Jagode ne rabijo vreti, zato tudi ni pen, ki bi nastajale ob vrenju. Jagode segrejemo tik do vretja, torej do 100 stopinj. Vmešamo sveže iztisnjen sok limone, premešamo in vlijemo v kozarce. </a:t>
            </a:r>
          </a:p>
        </p:txBody>
      </p:sp>
      <p:sp>
        <p:nvSpPr>
          <p:cNvPr id="15" name="Pravokotnik 14">
            <a:extLst>
              <a:ext uri="{FF2B5EF4-FFF2-40B4-BE49-F238E27FC236}">
                <a16:creationId xmlns:a16="http://schemas.microsoft.com/office/drawing/2014/main" id="{86122561-77F6-4200-A3F5-86A2F6776687}"/>
              </a:ext>
            </a:extLst>
          </p:cNvPr>
          <p:cNvSpPr/>
          <p:nvPr/>
        </p:nvSpPr>
        <p:spPr>
          <a:xfrm>
            <a:off x="6935120" y="4414561"/>
            <a:ext cx="5113704" cy="2308324"/>
          </a:xfrm>
          <a:prstGeom prst="rect">
            <a:avLst/>
          </a:prstGeom>
          <a:ln w="38100">
            <a:solidFill>
              <a:srgbClr val="ACAFA4"/>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sl-SI" sz="1600" b="1" dirty="0"/>
              <a:t>3. </a:t>
            </a:r>
            <a:r>
              <a:rPr lang="sl-SI" sz="1600" dirty="0"/>
              <a:t>Med polnjenjem kozarcev pazimo, da:</a:t>
            </a:r>
          </a:p>
          <a:p>
            <a:pPr marL="285750" indent="-285750">
              <a:buFont typeface="Arial" panose="020B0604020202020204" pitchFamily="34" charset="0"/>
              <a:buChar char="•"/>
            </a:pPr>
            <a:r>
              <a:rPr lang="sl-SI" sz="1600" dirty="0"/>
              <a:t>so kozarci polni 1 cm do roba (se vsebina ne dotika pokrovčka);</a:t>
            </a:r>
          </a:p>
          <a:p>
            <a:pPr marL="285750" indent="-285750">
              <a:buFont typeface="Arial" panose="020B0604020202020204" pitchFamily="34" charset="0"/>
              <a:buChar char="•"/>
            </a:pPr>
            <a:r>
              <a:rPr lang="sl-SI" sz="1600" dirty="0"/>
              <a:t>da ostanki džema oz. marmelade ne ostajajo na robovih, ker se tako najhitreje tam razvije plesen;</a:t>
            </a:r>
          </a:p>
          <a:p>
            <a:pPr marL="285750" indent="-285750">
              <a:buFont typeface="Arial" panose="020B0604020202020204" pitchFamily="34" charset="0"/>
              <a:buChar char="•"/>
            </a:pPr>
            <a:r>
              <a:rPr lang="sl-SI" sz="1600" dirty="0"/>
              <a:t>da so kozarci neprodušno zaprti.</a:t>
            </a:r>
          </a:p>
          <a:p>
            <a:r>
              <a:rPr lang="sl-SI" sz="1600" dirty="0"/>
              <a:t>Kozarce takoj zapremo in jih zavijemo v odejo, da se počasi ohlajajo. To traja nekje 24 ur. Kozarčke z jagodnim džemom oz. marmelado hranimo na hladnem.</a:t>
            </a:r>
          </a:p>
        </p:txBody>
      </p:sp>
      <p:sp>
        <p:nvSpPr>
          <p:cNvPr id="22" name="PoljeZBesedilom 21">
            <a:extLst>
              <a:ext uri="{FF2B5EF4-FFF2-40B4-BE49-F238E27FC236}">
                <a16:creationId xmlns:a16="http://schemas.microsoft.com/office/drawing/2014/main" id="{2D7CBDB1-146B-4376-A3DB-668740C4A7DC}"/>
              </a:ext>
            </a:extLst>
          </p:cNvPr>
          <p:cNvSpPr txBox="1"/>
          <p:nvPr/>
        </p:nvSpPr>
        <p:spPr>
          <a:xfrm>
            <a:off x="4470587" y="6526005"/>
            <a:ext cx="1946253" cy="285020"/>
          </a:xfrm>
          <a:prstGeom prst="rect">
            <a:avLst/>
          </a:prstGeom>
          <a:solidFill>
            <a:srgbClr val="FFD3D3">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sl-SI" sz="1200" dirty="0"/>
              <a:t>Vir: 220stopinjposevno.com</a:t>
            </a:r>
          </a:p>
        </p:txBody>
      </p:sp>
      <p:sp>
        <p:nvSpPr>
          <p:cNvPr id="3" name="Pravokotnik 2">
            <a:extLst>
              <a:ext uri="{FF2B5EF4-FFF2-40B4-BE49-F238E27FC236}">
                <a16:creationId xmlns:a16="http://schemas.microsoft.com/office/drawing/2014/main" id="{CDEBEE03-3C8A-42E5-9113-254C782BC0DC}"/>
              </a:ext>
            </a:extLst>
          </p:cNvPr>
          <p:cNvSpPr/>
          <p:nvPr/>
        </p:nvSpPr>
        <p:spPr>
          <a:xfrm>
            <a:off x="113980" y="4624482"/>
            <a:ext cx="3460496" cy="1938992"/>
          </a:xfrm>
          <a:prstGeom prst="rect">
            <a:avLst/>
          </a:prstGeom>
          <a:solidFill>
            <a:srgbClr val="ACAFA4"/>
          </a:solidFill>
          <a:ln>
            <a:solidFill>
              <a:srgbClr val="8EA598"/>
            </a:solidFill>
          </a:ln>
        </p:spPr>
        <p:style>
          <a:lnRef idx="2">
            <a:schemeClr val="accent5"/>
          </a:lnRef>
          <a:fillRef idx="1">
            <a:schemeClr val="lt1"/>
          </a:fillRef>
          <a:effectRef idx="0">
            <a:schemeClr val="accent5"/>
          </a:effectRef>
          <a:fontRef idx="minor">
            <a:schemeClr val="dk1"/>
          </a:fontRef>
        </p:style>
        <p:txBody>
          <a:bodyPr wrap="square">
            <a:spAutoFit/>
          </a:bodyPr>
          <a:lstStyle/>
          <a:p>
            <a:r>
              <a:rPr lang="sl-SI" sz="2000" b="1" dirty="0">
                <a:solidFill>
                  <a:schemeClr val="bg1"/>
                </a:solidFill>
              </a:rPr>
              <a:t>Sestavine:</a:t>
            </a:r>
          </a:p>
          <a:p>
            <a:pPr marL="342900" indent="-342900">
              <a:buFont typeface="Arial" panose="020B0604020202020204" pitchFamily="34" charset="0"/>
              <a:buChar char="•"/>
            </a:pPr>
            <a:r>
              <a:rPr lang="sl-SI" sz="2000" dirty="0">
                <a:solidFill>
                  <a:schemeClr val="bg1"/>
                </a:solidFill>
              </a:rPr>
              <a:t>1,5 kg jagod</a:t>
            </a:r>
          </a:p>
          <a:p>
            <a:pPr marL="342900" indent="-342900">
              <a:buFont typeface="Arial" panose="020B0604020202020204" pitchFamily="34" charset="0"/>
              <a:buChar char="•"/>
            </a:pPr>
            <a:r>
              <a:rPr lang="sl-SI" sz="2000" dirty="0">
                <a:solidFill>
                  <a:schemeClr val="bg1"/>
                </a:solidFill>
              </a:rPr>
              <a:t>1 Džemfix Super (dr. Oetker)</a:t>
            </a:r>
          </a:p>
          <a:p>
            <a:pPr marL="342900" indent="-342900">
              <a:buFont typeface="Arial" panose="020B0604020202020204" pitchFamily="34" charset="0"/>
              <a:buChar char="•"/>
            </a:pPr>
            <a:r>
              <a:rPr lang="sl-SI" sz="2000" dirty="0">
                <a:solidFill>
                  <a:schemeClr val="bg1"/>
                </a:solidFill>
              </a:rPr>
              <a:t>1 limono</a:t>
            </a:r>
          </a:p>
          <a:p>
            <a:pPr marL="342900" indent="-342900">
              <a:buFont typeface="Arial" panose="020B0604020202020204" pitchFamily="34" charset="0"/>
              <a:buChar char="•"/>
            </a:pPr>
            <a:r>
              <a:rPr lang="sl-SI" sz="2000" dirty="0">
                <a:solidFill>
                  <a:schemeClr val="bg1"/>
                </a:solidFill>
              </a:rPr>
              <a:t>1 vaniljev sladkor</a:t>
            </a:r>
          </a:p>
          <a:p>
            <a:pPr marL="342900" indent="-342900">
              <a:buFont typeface="Arial" panose="020B0604020202020204" pitchFamily="34" charset="0"/>
              <a:buChar char="•"/>
            </a:pPr>
            <a:r>
              <a:rPr lang="sl-SI" sz="2000" dirty="0">
                <a:solidFill>
                  <a:schemeClr val="bg1"/>
                </a:solidFill>
              </a:rPr>
              <a:t>350 g sladkorja</a:t>
            </a:r>
          </a:p>
        </p:txBody>
      </p:sp>
      <p:pic>
        <p:nvPicPr>
          <p:cNvPr id="4" name="Slika 3">
            <a:extLst>
              <a:ext uri="{FF2B5EF4-FFF2-40B4-BE49-F238E27FC236}">
                <a16:creationId xmlns:a16="http://schemas.microsoft.com/office/drawing/2014/main" id="{97B975B6-DBE6-49C5-9488-9A7122BD0F22}"/>
              </a:ext>
            </a:extLst>
          </p:cNvPr>
          <p:cNvPicPr>
            <a:picLocks noChangeAspect="1"/>
          </p:cNvPicPr>
          <p:nvPr/>
        </p:nvPicPr>
        <p:blipFill>
          <a:blip r:embed="rId2"/>
          <a:stretch>
            <a:fillRect/>
          </a:stretch>
        </p:blipFill>
        <p:spPr>
          <a:xfrm>
            <a:off x="113980" y="1351383"/>
            <a:ext cx="2361369" cy="3149703"/>
          </a:xfrm>
          <a:prstGeom prst="rect">
            <a:avLst/>
          </a:prstGeom>
        </p:spPr>
      </p:pic>
      <p:pic>
        <p:nvPicPr>
          <p:cNvPr id="5" name="Slika 4">
            <a:extLst>
              <a:ext uri="{FF2B5EF4-FFF2-40B4-BE49-F238E27FC236}">
                <a16:creationId xmlns:a16="http://schemas.microsoft.com/office/drawing/2014/main" id="{AEB753A4-E4F6-473F-BEE7-50DB67A7048D}"/>
              </a:ext>
            </a:extLst>
          </p:cNvPr>
          <p:cNvPicPr>
            <a:picLocks noChangeAspect="1"/>
          </p:cNvPicPr>
          <p:nvPr/>
        </p:nvPicPr>
        <p:blipFill>
          <a:blip r:embed="rId3"/>
          <a:stretch>
            <a:fillRect/>
          </a:stretch>
        </p:blipFill>
        <p:spPr>
          <a:xfrm>
            <a:off x="2377294" y="5593978"/>
            <a:ext cx="1589728" cy="1192295"/>
          </a:xfrm>
          <a:prstGeom prst="rect">
            <a:avLst/>
          </a:prstGeom>
        </p:spPr>
      </p:pic>
      <p:pic>
        <p:nvPicPr>
          <p:cNvPr id="7" name="Slika 6">
            <a:extLst>
              <a:ext uri="{FF2B5EF4-FFF2-40B4-BE49-F238E27FC236}">
                <a16:creationId xmlns:a16="http://schemas.microsoft.com/office/drawing/2014/main" id="{09A7B514-BF25-4A7B-8981-50D7EA2DBF82}"/>
              </a:ext>
            </a:extLst>
          </p:cNvPr>
          <p:cNvPicPr>
            <a:picLocks noChangeAspect="1"/>
          </p:cNvPicPr>
          <p:nvPr/>
        </p:nvPicPr>
        <p:blipFill>
          <a:blip r:embed="rId4"/>
          <a:stretch>
            <a:fillRect/>
          </a:stretch>
        </p:blipFill>
        <p:spPr>
          <a:xfrm>
            <a:off x="7683637" y="192983"/>
            <a:ext cx="2453257" cy="1840888"/>
          </a:xfrm>
          <a:prstGeom prst="rect">
            <a:avLst/>
          </a:prstGeom>
        </p:spPr>
      </p:pic>
      <p:pic>
        <p:nvPicPr>
          <p:cNvPr id="14" name="Slika 13">
            <a:extLst>
              <a:ext uri="{FF2B5EF4-FFF2-40B4-BE49-F238E27FC236}">
                <a16:creationId xmlns:a16="http://schemas.microsoft.com/office/drawing/2014/main" id="{F06AC4BF-CA8B-448F-B7EE-0E2356A6C9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8620" y="1470616"/>
            <a:ext cx="2453258" cy="1839944"/>
          </a:xfrm>
          <a:prstGeom prst="rect">
            <a:avLst/>
          </a:prstGeom>
        </p:spPr>
      </p:pic>
      <p:pic>
        <p:nvPicPr>
          <p:cNvPr id="17" name="Slika 16">
            <a:extLst>
              <a:ext uri="{FF2B5EF4-FFF2-40B4-BE49-F238E27FC236}">
                <a16:creationId xmlns:a16="http://schemas.microsoft.com/office/drawing/2014/main" id="{C98E9D53-20C1-42DA-9007-6313B0AAFB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83637" y="2255668"/>
            <a:ext cx="2453257" cy="1845570"/>
          </a:xfrm>
          <a:prstGeom prst="rect">
            <a:avLst/>
          </a:prstGeom>
        </p:spPr>
      </p:pic>
      <p:pic>
        <p:nvPicPr>
          <p:cNvPr id="20" name="Slika 19">
            <a:extLst>
              <a:ext uri="{FF2B5EF4-FFF2-40B4-BE49-F238E27FC236}">
                <a16:creationId xmlns:a16="http://schemas.microsoft.com/office/drawing/2014/main" id="{49E0F537-7FF9-49B8-8804-4CD850DEAD42}"/>
              </a:ext>
            </a:extLst>
          </p:cNvPr>
          <p:cNvPicPr>
            <a:picLocks noChangeAspect="1"/>
          </p:cNvPicPr>
          <p:nvPr/>
        </p:nvPicPr>
        <p:blipFill>
          <a:blip r:embed="rId7"/>
          <a:stretch>
            <a:fillRect/>
          </a:stretch>
        </p:blipFill>
        <p:spPr>
          <a:xfrm>
            <a:off x="4097655" y="4450702"/>
            <a:ext cx="2692116" cy="2012950"/>
          </a:xfrm>
          <a:prstGeom prst="rect">
            <a:avLst/>
          </a:prstGeom>
        </p:spPr>
      </p:pic>
    </p:spTree>
    <p:extLst>
      <p:ext uri="{BB962C8B-B14F-4D97-AF65-F5344CB8AC3E}">
        <p14:creationId xmlns:p14="http://schemas.microsoft.com/office/powerpoint/2010/main" val="3460177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433D7479-AD51-448A-B5E4-1F218739F6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341" t="3565" r="2117" b="2642"/>
          <a:stretch/>
        </p:blipFill>
        <p:spPr>
          <a:xfrm>
            <a:off x="2468826" y="3040911"/>
            <a:ext cx="6791417" cy="3333565"/>
          </a:xfrm>
          <a:prstGeom prst="rect">
            <a:avLst/>
          </a:prstGeom>
        </p:spPr>
      </p:pic>
      <p:sp>
        <p:nvSpPr>
          <p:cNvPr id="5" name="Naslov 1">
            <a:extLst>
              <a:ext uri="{FF2B5EF4-FFF2-40B4-BE49-F238E27FC236}">
                <a16:creationId xmlns:a16="http://schemas.microsoft.com/office/drawing/2014/main" id="{BA606C83-6CEA-4917-B0D9-3A201CE16429}"/>
              </a:ext>
            </a:extLst>
          </p:cNvPr>
          <p:cNvSpPr txBox="1">
            <a:spLocks/>
          </p:cNvSpPr>
          <p:nvPr/>
        </p:nvSpPr>
        <p:spPr>
          <a:xfrm>
            <a:off x="2822698" y="3334857"/>
            <a:ext cx="6083671" cy="2745672"/>
          </a:xfrm>
          <a:prstGeom prst="rect">
            <a:avLst/>
          </a:prstGeom>
          <a:solidFill>
            <a:srgbClr val="FFD3D3"/>
          </a:solidFill>
          <a:ln>
            <a:solidFill>
              <a:srgbClr val="8EA598"/>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342900" indent="-342900">
              <a:buFont typeface="Arial" panose="020B0604020202020204" pitchFamily="34" charset="0"/>
              <a:buChar char="•"/>
            </a:pPr>
            <a:r>
              <a:rPr lang="sl-SI" sz="2500" dirty="0">
                <a:solidFill>
                  <a:schemeClr val="bg1"/>
                </a:solidFill>
              </a:rPr>
              <a:t>Si kaj preizkusil?</a:t>
            </a:r>
          </a:p>
          <a:p>
            <a:pPr marL="342900" indent="-342900">
              <a:buFont typeface="Arial" panose="020B0604020202020204" pitchFamily="34" charset="0"/>
              <a:buChar char="•"/>
            </a:pPr>
            <a:r>
              <a:rPr lang="sl-SI" sz="2500" dirty="0">
                <a:solidFill>
                  <a:schemeClr val="bg1"/>
                </a:solidFill>
              </a:rPr>
              <a:t>Kako ti je uspelo?</a:t>
            </a:r>
          </a:p>
          <a:p>
            <a:pPr marL="342900" indent="-342900">
              <a:buFont typeface="Arial" panose="020B0604020202020204" pitchFamily="34" charset="0"/>
              <a:buChar char="•"/>
            </a:pPr>
            <a:r>
              <a:rPr lang="sl-SI" sz="2500" dirty="0">
                <a:solidFill>
                  <a:schemeClr val="bg1"/>
                </a:solidFill>
              </a:rPr>
              <a:t>Je bilo zabavno?</a:t>
            </a:r>
          </a:p>
          <a:p>
            <a:pPr marL="342900" indent="-342900">
              <a:buFont typeface="Arial" panose="020B0604020202020204" pitchFamily="34" charset="0"/>
              <a:buChar char="•"/>
            </a:pPr>
            <a:r>
              <a:rPr lang="sl-SI" sz="2500" dirty="0">
                <a:solidFill>
                  <a:schemeClr val="bg1"/>
                </a:solidFill>
              </a:rPr>
              <a:t>Vesela bom, če boš kaj delil tudi z mano. Pošlji mi kakšno slikico ustvarjanja ali izdelka, ki si ga ustvaril.</a:t>
            </a:r>
          </a:p>
          <a:p>
            <a:r>
              <a:rPr lang="sl-SI" sz="2500" dirty="0">
                <a:solidFill>
                  <a:schemeClr val="bg1"/>
                </a:solidFill>
              </a:rPr>
              <a:t>	   julijana.makovec@osicl.si</a:t>
            </a:r>
          </a:p>
        </p:txBody>
      </p:sp>
    </p:spTree>
    <p:extLst>
      <p:ext uri="{BB962C8B-B14F-4D97-AF65-F5344CB8AC3E}">
        <p14:creationId xmlns:p14="http://schemas.microsoft.com/office/powerpoint/2010/main" val="4151898787"/>
      </p:ext>
    </p:extLst>
  </p:cSld>
  <p:clrMapOvr>
    <a:masterClrMapping/>
  </p:clrMapOvr>
</p:sld>
</file>

<file path=ppt/theme/theme1.xml><?xml version="1.0" encoding="utf-8"?>
<a:theme xmlns:a="http://schemas.openxmlformats.org/drawingml/2006/main" name="Office Theme">
  <a:themeElements>
    <a:clrScheme name="Officeova 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ova 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ova 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4011</TotalTime>
  <Words>383</Words>
  <Application>Microsoft Office PowerPoint</Application>
  <PresentationFormat>Širokozaslonsko</PresentationFormat>
  <Paragraphs>42</Paragraphs>
  <Slides>9</Slides>
  <Notes>0</Notes>
  <HiddenSlides>0</HiddenSlides>
  <MMClips>0</MMClips>
  <ScaleCrop>false</ScaleCrop>
  <HeadingPairs>
    <vt:vector size="6" baseType="variant">
      <vt:variant>
        <vt:lpstr>Uporabljene pisave</vt:lpstr>
      </vt:variant>
      <vt:variant>
        <vt:i4>3</vt:i4>
      </vt:variant>
      <vt:variant>
        <vt:lpstr>Tema</vt:lpstr>
      </vt:variant>
      <vt:variant>
        <vt:i4>1</vt:i4>
      </vt:variant>
      <vt:variant>
        <vt:lpstr>Naslovi diapozitivov</vt:lpstr>
      </vt:variant>
      <vt:variant>
        <vt:i4>9</vt:i4>
      </vt:variant>
    </vt:vector>
  </HeadingPairs>
  <TitlesOfParts>
    <vt:vector size="13" baseType="lpstr">
      <vt:lpstr>Arial</vt:lpstr>
      <vt:lpstr>Calibri</vt:lpstr>
      <vt:lpstr>Calibri Light</vt:lpstr>
      <vt:lpstr>Office Theme</vt:lpstr>
      <vt:lpstr>UČITNIŠKA USTVARJALNICA</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UČITNIŠKA USTVARJALNICA</dc:title>
  <dc:creator>Julijana</dc:creator>
  <cp:lastModifiedBy>Julijana</cp:lastModifiedBy>
  <cp:revision>126</cp:revision>
  <dcterms:created xsi:type="dcterms:W3CDTF">2020-04-02T15:36:27Z</dcterms:created>
  <dcterms:modified xsi:type="dcterms:W3CDTF">2020-05-26T08:24:25Z</dcterms:modified>
</cp:coreProperties>
</file>