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6" r:id="rId2"/>
    <p:sldId id="262" r:id="rId3"/>
    <p:sldId id="263" r:id="rId4"/>
    <p:sldId id="264" r:id="rId5"/>
    <p:sldId id="267" r:id="rId6"/>
    <p:sldId id="266" r:id="rId7"/>
    <p:sldId id="265" r:id="rId8"/>
  </p:sldIdLst>
  <p:sldSz cx="12188825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99" autoAdjust="0"/>
  </p:normalViewPr>
  <p:slideViewPr>
    <p:cSldViewPr>
      <p:cViewPr varScale="1">
        <p:scale>
          <a:sx n="73" d="100"/>
          <a:sy n="73" d="100"/>
        </p:scale>
        <p:origin x="618" y="7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330" y="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477F472-9141-4B58-9149-0EDA94CC09D0}" type="datetime1">
              <a:rPr lang="sl-SI" smtClean="0"/>
              <a:t>3. 05. 2020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EF7E66E-C4AD-4546-9779-63AD1F758319}" type="datetime1">
              <a:rPr lang="sl-SI" noProof="0" smtClean="0"/>
              <a:t>3. 05. 2020</a:t>
            </a:fld>
            <a:endParaRPr lang="sl-SI" noProof="0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92281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sl-SI" noProof="0" smtClean="0"/>
              <a:t>2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924156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 rtl="0">
              <a:defRPr sz="5400"/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grpSp>
        <p:nvGrpSpPr>
          <p:cNvPr id="256" name="vrstica" descr="Slika vrstic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Prostoročno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8" name="Prostoročno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9" name="Prostoročno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0" name="Prostoročno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1" name="Prostoročno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2" name="Prostoročno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3" name="Prostoročno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4" name="Prostoročno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5" name="Prostoročno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6" name="Prostoročno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7" name="Prostoročno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8" name="Prostoročno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9" name="Prostoročno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0" name="Prostoročno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1" name="Prostoročno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2" name="Prostoročno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3" name="Prostoročno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4" name="Prostoročno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5" name="Prostoročno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6" name="Prostoročno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7" name="Prostoročno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8" name="Prostoročno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9" name="Prostoročno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0" name="Prostoročno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1" name="Prostoročno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2" name="Prostoročno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3" name="Prostoročno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4" name="Prostoročno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5" name="Prostoročno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6" name="Prostoročno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7" name="Prostoročno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8" name="Prostoročno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9" name="Prostoročno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0" name="Prostoročno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1" name="Prostoročno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2" name="Prostoročno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3" name="Prostoročno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4" name="Prostoročno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5" name="Prostoročno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6" name="Prostoročno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7" name="Prostoročno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8" name="Prostoročno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9" name="Prostoročno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0" name="Prostoročno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1" name="Prostoročno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2" name="Prostoročno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3" name="Prostoročno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4" name="Prostoročno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5" name="Prostoročno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6" name="Prostoročno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7" name="Prostoročno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8" name="Prostoročno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9" name="Prostoročno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0" name="Prostoročno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1" name="Prostoročno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2" name="Prostoročno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3" name="Prostoročno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4" name="Prostoročno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5" name="Prostoročno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6" name="Prostoročno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7" name="Prostoročno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8" name="Prostoročno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9" name="Prostoročno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0" name="Prostoročno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1" name="Prostoročno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2" name="Prostoročno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3" name="Prostoročno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4" name="Prostoročno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5" name="Prostoročno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6" name="Prostoročno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7" name="Prostoročno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8" name="Prostoročno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9" name="Prostoročno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0" name="Prostoročno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1" name="Prostoročno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2" name="Prostoročno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3" name="Prostoročno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4" name="Prostoročno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5" name="Prostoročno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6" name="Prostoročno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7" name="Prostoročno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8" name="Prostoročno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9" name="Prostoročno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0" name="Prostoročno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1" name="Prostoročno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2" name="Prostoročno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3" name="Prostoročno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4" name="Prostoročno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5" name="Prostoročno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6" name="Prostoročno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7" name="Prostoročno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8" name="Prostoročno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9" name="Prostoročno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0" name="Prostoročno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1" name="Prostoročno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2" name="Prostoročno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3" name="Prostoročno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4" name="Prostoročno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5" name="Prostoročno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6" name="Prostoročno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7" name="Prostoročno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8" name="Prostoročno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9" name="Prostoročno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0" name="Prostoročno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1" name="Prostoročno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2" name="Prostoročno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3" name="Prostoročno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4" name="Prostoročno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5" name="Prostoročno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6" name="Prostoročno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7" name="Prostoročno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8" name="Prostoročno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9" name="Prostoročno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0" name="Prostoročno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1" name="Prostoročno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2" name="Prostoročno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3" name="Prostoročno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4" name="Prostoročno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5" name="Prostoročno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6" name="Prostoročno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7" name="Prostoročno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8" name="Prostoročno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9" name="Prostoročno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da uredite slog podnaslova matrice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grpSp>
        <p:nvGrpSpPr>
          <p:cNvPr id="7" name="vrstica" descr="Slika vrstic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Prostoročno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9" name="Prostoročno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0" name="Prostoročno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1" name="Prostoročno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2" name="Prostoročno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3" name="Prostoročno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4" name="Prostoročno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5" name="Prostoročno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6" name="Prostoročno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" name="Prostoročno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" name="Prostoročno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" name="Prostoročno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" name="Prostoročno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" name="Prostoročno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" name="Prostoročno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3" name="Prostoročno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4" name="Prostoročno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5" name="Prostoročno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6" name="Prostoročno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7" name="Prostoročno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8" name="Prostoročno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9" name="Prostoročno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30" name="Prostoročno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31" name="Prostoročno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32" name="Prostoročno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33" name="Prostoročno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34" name="Prostoročno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35" name="Prostoročno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36" name="Prostoročno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37" name="Prostoročno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38" name="Prostoročno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39" name="Prostoročno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40" name="Prostoročno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41" name="Prostoročno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42" name="Prostoročno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43" name="Prostoročno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44" name="Prostoročno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45" name="Prostoročno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46" name="Prostoročno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47" name="Prostoročno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48" name="Prostoročno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49" name="Prostoročno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50" name="Prostoročno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51" name="Prostoročno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52" name="Prostoročno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53" name="Prostoročno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54" name="Prostoročno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55" name="Prostoročno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56" name="Prostoročno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57" name="Prostoročno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58" name="Prostoročno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59" name="Prostoročno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60" name="Prostoročno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61" name="Prostoročno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62" name="Prostoročno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63" name="Prostoročno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64" name="Prostoročno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65" name="Prostoročno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66" name="Prostoročno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67" name="Prostoročno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68" name="Prostoročno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69" name="Prostoročno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70" name="Prostoročno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71" name="Prostoročno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72" name="Prostoročno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73" name="Prostoročno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74" name="Prostoročno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75" name="Prostoročno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76" name="Prostoročno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77" name="Prostoročno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78" name="Prostoročno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79" name="Prostoročno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80" name="Prostoročno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81" name="Prostoročno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</p:grp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D5E0E4-B57C-41A7-B87F-5024DF1369DF}" type="datetime1">
              <a:rPr lang="sl-SI" smtClean="0"/>
              <a:t>3. 05. 2020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sl-SI" noProof="0"/>
              <a:t>Uredite slog naslova matrice</a:t>
            </a:r>
            <a:endParaRPr lang="sl-SI" noProof="0" dirty="0"/>
          </a:p>
        </p:txBody>
      </p:sp>
      <p:grpSp>
        <p:nvGrpSpPr>
          <p:cNvPr id="7" name="vrstica" descr="Slika vrstic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Prostoročno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9" name="Prostoročno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0" name="Prostoročno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1" name="Prostoročno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2" name="Prostoročno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3" name="Prostoročno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4" name="Prostoročno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5" name="Prostoročno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" name="Prostoročno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" name="Prostoročno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" name="Prostoročno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" name="Prostoročno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" name="Prostoročno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" name="Prostoročno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" name="Prostoročno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3" name="Prostoročno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4" name="Prostoročno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5" name="Prostoročno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6" name="Prostoročno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7" name="Prostoročno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8" name="Prostoročno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9" name="Prostoročno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30" name="Prostoročno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31" name="Prostoročno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32" name="Prostoročno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33" name="Prostoročno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34" name="Prostoročno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35" name="Prostoročno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36" name="Prostoročno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37" name="Prostoročno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38" name="Prostoročno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39" name="Prostoročno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40" name="Prostoročno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41" name="Prostoročno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42" name="Prostoročno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43" name="Prostoročno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44" name="Prostoročno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45" name="Prostoročno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46" name="Prostoročno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47" name="Prostoročno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48" name="Prostoročno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49" name="Prostoročno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50" name="Prostoročno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51" name="Prostoročno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52" name="Prostoročno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53" name="Prostoročno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54" name="Prostoročno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55" name="Prostoročno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56" name="Prostoročno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57" name="Prostoročno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58" name="Prostoročno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59" name="Prostoročno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60" name="Prostoročno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61" name="Prostoročno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62" name="Prostoročno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63" name="Prostoročno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64" name="Prostoročno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65" name="Prostoročno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66" name="Prostoročno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67" name="Prostoročno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68" name="Prostoročno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69" name="Prostoročno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70" name="Prostoročno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71" name="Prostoročno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72" name="Prostoročno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73" name="Prostoročno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74" name="Prostoročno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75" name="Prostoročno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76" name="Prostoročno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77" name="Prostoročno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78" name="Prostoročno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79" name="Prostoročno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80" name="Prostoročno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81" name="Prostoročno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</p:grp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sl-SI" noProof="0"/>
              <a:t>Uredite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2800CD-B58B-4799-B6C1-56B68FE8319D}" type="datetime1">
              <a:rPr lang="sl-SI" noProof="0" smtClean="0"/>
              <a:t>3. 05. 2020</a:t>
            </a:fld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grpSp>
        <p:nvGrpSpPr>
          <p:cNvPr id="167" name="vrstica" descr="Slika vrstic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Prostoročno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69" name="Prostoročno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0" name="Prostoročno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1" name="Prostoročno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2" name="Prostoročno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3" name="Prostoročno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4" name="Prostoročno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5" name="Prostoročno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6" name="Prostoročno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7" name="Prostoročno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8" name="Prostoročno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9" name="Prostoročno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0" name="Prostoročno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1" name="Prostoročno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2" name="Prostoročno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3" name="Prostoročno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4" name="Prostoročno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5" name="Prostoročno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6" name="Prostoročno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7" name="Prostoročno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8" name="Prostoročno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9" name="Prostoročno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0" name="Prostoročno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1" name="Prostoročno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2" name="Prostoročno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3" name="Prostoročno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4" name="Prostoročno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5" name="Prostoročno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6" name="Prostoročno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7" name="Prostoročno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8" name="Prostoročno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9" name="Prostoročno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0" name="Prostoročno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1" name="Prostoročno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2" name="Prostoročno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3" name="Prostoročno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4" name="Prostoročno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5" name="Prostoročno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6" name="Prostoročno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7" name="Prostoročno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8" name="Prostoročno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9" name="Prostoročno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0" name="Prostoročno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1" name="Prostoročno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2" name="Prostoročno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3" name="Prostoročno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4" name="Prostoročno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5" name="Prostoročno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6" name="Prostoročno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7" name="Prostoročno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8" name="Prostoročno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9" name="Prostoročno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0" name="Prostoročno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1" name="Prostoročno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2" name="Prostoročno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3" name="Prostoročno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4" name="Prostoročno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5" name="Prostoročno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6" name="Prostoročno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7" name="Prostoročno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8" name="Prostoročno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9" name="Prostoročno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30" name="Prostoročno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31" name="Prostoročno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32" name="Prostoročno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33" name="Prostoročno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34" name="Prostoročno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35" name="Prostoročno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36" name="Prostoročno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37" name="Prostoročno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38" name="Prostoročno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39" name="Prostoročno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40" name="Prostoročno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41" name="Prostoročno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</p:grp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B4D186-6635-4203-9785-17E946286C77}" type="datetime1">
              <a:rPr lang="sl-SI" smtClean="0"/>
              <a:t>3. 05. 2020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 rtl="0">
              <a:defRPr sz="4400" b="0" cap="none" baseline="0"/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grpSp>
        <p:nvGrpSpPr>
          <p:cNvPr id="255" name="vrstica" descr="Slika vrstic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Prostoročno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7" name="Prostoročno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8" name="Prostoročno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9" name="Prostoročno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0" name="Prostoročno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1" name="Prostoročno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2" name="Prostoročno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3" name="Prostoročno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4" name="Prostoročno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5" name="Prostoročno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6" name="Prostoročno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7" name="Prostoročno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8" name="Prostoročno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9" name="Prostoročno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0" name="Prostoročno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1" name="Prostoročno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2" name="Prostoročno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3" name="Prostoročno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4" name="Prostoročno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5" name="Prostoročno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6" name="Prostoročno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7" name="Prostoročno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8" name="Prostoročno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9" name="Prostoročno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0" name="Prostoročno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1" name="Prostoročno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2" name="Prostoročno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3" name="Prostoročno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4" name="Prostoročno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5" name="Prostoročno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6" name="Prostoročno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7" name="Prostoročno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8" name="Prostoročno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9" name="Prostoročno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0" name="Prostoročno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1" name="Prostoročno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2" name="Prostoročno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3" name="Prostoročno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4" name="Prostoročno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5" name="Prostoročno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6" name="Prostoročno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7" name="Prostoročno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8" name="Prostoročno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9" name="Prostoročno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0" name="Prostoročno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1" name="Prostoročno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2" name="Prostoročno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3" name="Prostoročno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4" name="Prostoročno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5" name="Prostoročno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6" name="Prostoročno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7" name="Prostoročno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8" name="Prostoročno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9" name="Prostoročno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0" name="Prostoročno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1" name="Prostoročno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2" name="Prostoročno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3" name="Prostoročno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4" name="Prostoročno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5" name="Prostoročno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6" name="Prostoročno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7" name="Prostoročno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8" name="Prostoročno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9" name="Prostoročno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0" name="Prostoročno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1" name="Prostoročno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2" name="Prostoročno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3" name="Prostoročno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4" name="Prostoročno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5" name="Prostoročno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6" name="Prostoročno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7" name="Prostoročno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8" name="Prostoročno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9" name="Prostoročno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0" name="Prostoročno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1" name="Prostoročno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2" name="Prostoročno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3" name="Prostoročno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4" name="Prostoročno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5" name="Prostoročno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6" name="Prostoročno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7" name="Prostoročno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8" name="Prostoročno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9" name="Prostoročno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0" name="Prostoročno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1" name="Prostoročno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2" name="Prostoročno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3" name="Prostoročno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4" name="Prostoročno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5" name="Prostoročno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6" name="Prostoročno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7" name="Prostoročno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8" name="Prostoročno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9" name="Prostoročno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0" name="Prostoročno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1" name="Prostoročno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2" name="Prostoročno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3" name="Prostoročno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4" name="Prostoročno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5" name="Prostoročno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6" name="Prostoročno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7" name="Prostoročno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8" name="Prostoročno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9" name="Prostoročno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0" name="Prostoročno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1" name="Prostoročno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2" name="Prostoročno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3" name="Prostoročno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4" name="Prostoročno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5" name="Prostoročno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6" name="Prostoročno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7" name="Prostoročno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8" name="Prostoročno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9" name="Prostoročno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0" name="Prostoročno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1" name="Prostoročno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2" name="Prostoročno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3" name="Prostoročno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4" name="Prostoročno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5" name="Prostoročno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6" name="Prostoročno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7" name="Prostoročno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8" name="Prostoročno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/>
              <a:t>Uredite sloge besedila matrice</a:t>
            </a: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06798C-63AC-4E5B-A31E-0487BFC438DE}" type="datetime1">
              <a:rPr lang="sl-SI" smtClean="0"/>
              <a:t>3. 05. 2020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grpSp>
        <p:nvGrpSpPr>
          <p:cNvPr id="158" name="vrstica" descr="Slika vrstic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Prostoročno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60" name="Prostoročno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61" name="Prostoročno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62" name="Prostoročno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63" name="Prostoročno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64" name="Prostoročno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65" name="Prostoročno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66" name="Prostoročno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67" name="Prostoročno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68" name="Prostoročno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69" name="Prostoročno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0" name="Prostoročno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1" name="Prostoročno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2" name="Prostoročno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3" name="Prostoročno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4" name="Prostoročno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5" name="Prostoročno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6" name="Prostoročno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7" name="Prostoročno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8" name="Prostoročno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79" name="Prostoročno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0" name="Prostoročno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1" name="Prostoročno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2" name="Prostoročno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3" name="Prostoročno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4" name="Prostoročno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5" name="Prostoročno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6" name="Prostoročno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7" name="Prostoročno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8" name="Prostoročno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89" name="Prostoročno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0" name="Prostoročno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1" name="Prostoročno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2" name="Prostoročno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3" name="Prostoročno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4" name="Prostoročno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5" name="Prostoročno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6" name="Prostoročno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7" name="Prostoročno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8" name="Prostoročno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199" name="Prostoročno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0" name="Prostoročno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1" name="Prostoročno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2" name="Prostoročno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3" name="Prostoročno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4" name="Prostoročno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5" name="Prostoročno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6" name="Prostoročno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7" name="Prostoročno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8" name="Prostoročno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09" name="Prostoročno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0" name="Prostoročno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1" name="Prostoročno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2" name="Prostoročno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3" name="Prostoročno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4" name="Prostoročno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5" name="Prostoročno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6" name="Prostoročno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7" name="Prostoročno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8" name="Prostoročno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19" name="Prostoročno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0" name="Prostoročno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1" name="Prostoročno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2" name="Prostoročno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3" name="Prostoročno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4" name="Prostoročno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5" name="Prostoročno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6" name="Prostoročno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7" name="Prostoročno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8" name="Prostoročno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29" name="Prostoročno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30" name="Prostoročno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31" name="Prostoročno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  <p:sp>
          <p:nvSpPr>
            <p:cNvPr id="232" name="Prostoročno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>
                <a:ln>
                  <a:noFill/>
                </a:ln>
              </a:endParaRPr>
            </a:p>
          </p:txBody>
        </p:sp>
      </p:grp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4D6D69-F1B1-4056-9897-E7CF741119F0}" type="datetime1">
              <a:rPr lang="sl-SI" smtClean="0"/>
              <a:t>3. 05. 2020</a:t>
            </a:fld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noProof="0"/>
              <a:t>Uredite slog naslova matrice</a:t>
            </a:r>
            <a:endParaRPr lang="sl-SI" noProof="0" dirty="0"/>
          </a:p>
        </p:txBody>
      </p:sp>
      <p:grpSp>
        <p:nvGrpSpPr>
          <p:cNvPr id="160" name="vrstica" descr="Slika vrstic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Prostoročno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2" name="Prostoročno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3" name="Prostoročno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4" name="Prostoročno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5" name="Prostoročno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6" name="Prostoročno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7" name="Prostoročno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8" name="Prostoročno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9" name="Prostoročno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0" name="Prostoročno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1" name="Prostoročno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2" name="Prostoročno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3" name="Prostoročno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4" name="Prostoročno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5" name="Prostoročno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6" name="Prostoročno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7" name="Prostoročno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8" name="Prostoročno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9" name="Prostoročno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0" name="Prostoročno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1" name="Prostoročno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2" name="Prostoročno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3" name="Prostoročno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4" name="Prostoročno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5" name="Prostoročno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6" name="Prostoročno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7" name="Prostoročno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8" name="Prostoročno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9" name="Prostoročno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0" name="Prostoročno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1" name="Prostoročno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2" name="Prostoročno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3" name="Prostoročno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4" name="Prostoročno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5" name="Prostoročno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6" name="Prostoročno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7" name="Prostoročno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8" name="Prostoročno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9" name="Prostoročno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0" name="Prostoročno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1" name="Prostoročno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2" name="Prostoročno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3" name="Prostoročno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4" name="Prostoročno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5" name="Prostoročno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6" name="Prostoročno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7" name="Prostoročno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8" name="Prostoročno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9" name="Prostoročno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0" name="Prostoročno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1" name="Prostoročno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2" name="Prostoročno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3" name="Prostoročno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4" name="Prostoročno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5" name="Prostoročno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6" name="Prostoročno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7" name="Prostoročno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8" name="Prostoročno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9" name="Prostoročno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0" name="Prostoročno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1" name="Prostoročno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2" name="Prostoročno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3" name="Prostoročno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4" name="Prostoročno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5" name="Prostoročno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6" name="Prostoročno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7" name="Prostoročno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8" name="Prostoročno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9" name="Prostoročno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30" name="Prostoročno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31" name="Prostoročno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32" name="Prostoročno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33" name="Prostoročno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34" name="Prostoročno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</p:grp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82355A-DCBE-4290-8193-47806B3216E3}" type="datetime1">
              <a:rPr lang="sl-SI" noProof="0" smtClean="0"/>
              <a:t>3. 05. 2020</a:t>
            </a:fld>
            <a:endParaRPr lang="sl-SI" noProof="0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l-SI" noProof="0" smtClean="0"/>
              <a:t>‹#›</a:t>
            </a:fld>
            <a:endParaRPr lang="sl-SI" noProof="0" dirty="0"/>
          </a:p>
        </p:txBody>
      </p:sp>
      <p:sp>
        <p:nvSpPr>
          <p:cNvPr id="85" name="Označba mesta vsebine 3"/>
          <p:cNvSpPr>
            <a:spLocks noGrp="1"/>
          </p:cNvSpPr>
          <p:nvPr>
            <p:ph sz="half" idx="13"/>
          </p:nvPr>
        </p:nvSpPr>
        <p:spPr>
          <a:xfrm>
            <a:off x="6246812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noProof="0"/>
              <a:t>Uredite slog naslova matrice</a:t>
            </a:r>
            <a:endParaRPr lang="sl-SI" noProof="0" dirty="0"/>
          </a:p>
        </p:txBody>
      </p:sp>
      <p:grpSp>
        <p:nvGrpSpPr>
          <p:cNvPr id="156" name="vrstica" descr="Slika vrstic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Prostoročno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58" name="Prostoročno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59" name="Prostoročno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0" name="Prostoročno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1" name="Prostoročno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2" name="Prostoročno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3" name="Prostoročno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4" name="Prostoročno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5" name="Prostoročno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6" name="Prostoročno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7" name="Prostoročno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8" name="Prostoročno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69" name="Prostoročno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0" name="Prostoročno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1" name="Prostoročno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2" name="Prostoročno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3" name="Prostoročno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4" name="Prostoročno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5" name="Prostoročno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6" name="Prostoročno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7" name="Prostoročno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8" name="Prostoročno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79" name="Prostoročno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0" name="Prostoročno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1" name="Prostoročno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2" name="Prostoročno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3" name="Prostoročno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4" name="Prostoročno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5" name="Prostoročno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6" name="Prostoročno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7" name="Prostoročno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8" name="Prostoročno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89" name="Prostoročno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0" name="Prostoročno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1" name="Prostoročno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2" name="Prostoročno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3" name="Prostoročno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4" name="Prostoročno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5" name="Prostoročno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6" name="Prostoročno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7" name="Prostoročno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8" name="Prostoročno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199" name="Prostoročno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0" name="Prostoročno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1" name="Prostoročno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2" name="Prostoročno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3" name="Prostoročno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4" name="Prostoročno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5" name="Prostoročno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6" name="Prostoročno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7" name="Prostoročno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8" name="Prostoročno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09" name="Prostoročno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0" name="Prostoročno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1" name="Prostoročno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2" name="Prostoročno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3" name="Prostoročno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4" name="Prostoročno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5" name="Prostoročno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6" name="Prostoročno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7" name="Prostoročno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8" name="Prostoročno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19" name="Prostoročno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0" name="Prostoročno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1" name="Prostoročno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2" name="Prostoročno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3" name="Prostoročno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4" name="Prostoročno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5" name="Prostoročno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6" name="Prostoročno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7" name="Prostoročno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8" name="Prostoročno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29" name="Prostoročno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  <p:sp>
          <p:nvSpPr>
            <p:cNvPr id="230" name="Prostoročno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noProof="0" dirty="0">
                <a:ln>
                  <a:noFill/>
                </a:ln>
              </a:endParaRPr>
            </a:p>
          </p:txBody>
        </p:sp>
      </p:grp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D6BA35-6288-4AE5-B6F5-355BE9A6B919}" type="datetime1">
              <a:rPr lang="sl-SI" noProof="0" smtClean="0"/>
              <a:t>3. 05. 2020</a:t>
            </a:fld>
            <a:endParaRPr lang="sl-SI" noProof="0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39D014-706E-4578-A150-D00B0DFB645C}" type="datetime1">
              <a:rPr lang="sl-SI" smtClean="0"/>
              <a:t>3. 05. 2020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sl-SI" noProof="0"/>
              <a:t>Uredite slog naslova matrice</a:t>
            </a:r>
            <a:endParaRPr lang="sl-SI" noProof="0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noProof="0"/>
              <a:t>Uredite sloge besedila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sl-SI" noProof="0"/>
              <a:t>Uredite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  <a:endParaRPr lang="sl-SI" noProof="0" dirty="0"/>
          </a:p>
        </p:txBody>
      </p:sp>
      <p:grpSp>
        <p:nvGrpSpPr>
          <p:cNvPr id="615" name="okvir" descr="Slika polja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Skupina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Skupina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Prostoročno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Prostoročno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Prostoročno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Prostoročno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Prostoročno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Prostoročno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Prostoročno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Prostoročno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Prostoročno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Prostoročno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Prostoročno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Prostoročno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Prostoročno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Prostoročno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Prostoročno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Prostoročno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Prostoročno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Prostoročno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Prostoročno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Prostoročno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Prostoročno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Prostoročno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Prostoročno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Prostoročno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Prostoročno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Prostoročno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Prostoročno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Prostoročno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Prostoročno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Prostoročno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Prostoročno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Prostoročno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Prostoročno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Prostoročno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Prostoročno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Prostoročno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Prostoročno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Prostoročno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Prostoročno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Prostoročno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Prostoročno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Prostoročno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Prostoročno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Prostoročno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Prostoročno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Prostoročno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Prostoročno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Prostoročno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Prostoročno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Prostoročno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Prostoročno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Prostoročno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Prostoročno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Prostoročno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Prostoročno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Prostoročno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Prostoročno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Prostoročno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Prostoročno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Prostoročno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Prostoročno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Prostoročno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Prostoročno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Prostoročno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Prostoročno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Prostoročno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Prostoročno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Prostoročno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Prostoročno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Prostoročno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Prostoročno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Prostoročno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Prostoročno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Prostoročno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Skupina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Prostoročno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Prostoročno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Prostoročno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Prostoročno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Prostoročno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Prostoročno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Prostoročno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Prostoročno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Prostoročno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Prostoročno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Prostoročno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Prostoročno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Prostoročno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Prostoročno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Prostoročno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Prostoročno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Prostoročno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Prostoročno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Prostoročno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Prostoročno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Prostoročno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Prostoročno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Prostoročno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Prostoročno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Prostoročno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Prostoročno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Prostoročno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Prostoročno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Prostoročno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Prostoročno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Prostoročno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Prostoročno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Prostoročno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Prostoročno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Prostoročno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Prostoročno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Prostoročno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Prostoročno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Prostoročno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Prostoročno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Prostoročno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Prostoročno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Prostoročno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Prostoročno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Prostoročno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Prostoročno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Prostoročno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Prostoročno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Prostoročno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Prostoročno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Prostoročno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Prostoročno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Prostoročno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Prostoročno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Prostoročno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Prostoročno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Prostoročno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Prostoročno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Prostoročno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Prostoročno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Prostoročno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Prostoročno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Prostoročno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Prostoročno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Prostoročno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Prostoročno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Prostoročno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Prostoročno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Prostoročno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Prostoročno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Prostoročno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Prostoročno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Prostoročno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Prostoročno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Skupina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Skupina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Prostoročno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Prostoročno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Prostoročno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Prostoročno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Prostoročno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Prostoročno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Prostoročno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Prostoročno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Prostoročno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Prostoročno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Prostoročno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Prostoročno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Prostoročno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Prostoročno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Prostoročno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Prostoročno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Prostoročno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Prostoročno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Prostoročno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Prostoročno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Prostoročno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Prostoročno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Prostoročno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Prostoročno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Prostoročno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Prostoročno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Prostoročno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Prostoročno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Prostoročno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Prostoročno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Prostoročno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Prostoročno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Prostoročno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Prostoročno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Prostoročno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Prostoročno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Prostoročno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Prostoročno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Prostoročno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Prostoročno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Prostoročno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Prostoročno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Prostoročno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Prostoročno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Prostoročno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Prostoročno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Prostoročno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Prostoročno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Prostoročno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Prostoročno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Prostoročno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Prostoročno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Prostoročno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Prostoročno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Prostoročno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Prostoročno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Prostoročno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Prostoročno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Prostoročno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Prostoročno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Prostoročno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Prostoročno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Prostoročno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Prostoročno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Prostoročno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Prostoročno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Prostoročno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Prostoročno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Prostoročno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Prostoročno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Prostoročno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Prostoročno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Prostoročno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Prostoročno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Skupina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Prostoročno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Prostoročno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Prostoročno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Prostoročno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Prostoročno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Prostoročno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Prostoročno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Prostoročno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Prostoročno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Prostoročno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Prostoročno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Prostoročno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Prostoročno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Prostoročno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Prostoročno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Prostoročno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Prostoročno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Prostoročno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Prostoročno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Prostoročno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Prostoročno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Prostoročno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Prostoročno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Prostoročno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Prostoročno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Prostoročno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Prostoročno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Prostoročno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Prostoročno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Prostoročno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Prostoročno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Prostoročno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Prostoročno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Prostoročno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Prostoročno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Prostoročno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Prostoročno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Prostoročno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Prostoročno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Prostoročno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Prostoročno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Prostoročno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Prostoročno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Prostoročno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Prostoročno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Prostoročno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Prostoročno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Prostoročno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Prostoročno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Prostoročno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Prostoročno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Prostoročno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Prostoročno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Prostoročno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Prostoročno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Prostoročno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Prostoročno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Prostoročno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Prostoročno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Prostoročno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Prostoročno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Prostoročno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Prostoročno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Prostoročno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Prostoročno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Prostoročno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Prostoročno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Prostoročno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Prostoročno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Prostoročno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Prostoročno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Prostoročno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Prostoročno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Prostoročno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C272F9-8F93-4776-8EDF-4C2E1D569730}" type="datetime1">
              <a:rPr lang="sl-SI" noProof="0" smtClean="0"/>
              <a:t>3. 05. 2020</a:t>
            </a:fld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sl-SI" noProof="0"/>
              <a:t>Uredite slog naslova matrice</a:t>
            </a:r>
            <a:endParaRPr lang="sl-SI" noProof="0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grpSp>
        <p:nvGrpSpPr>
          <p:cNvPr id="614" name="okvir" descr="Slika polja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Skupina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Skupina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Prostoročno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Prostoročno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Prostoročno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Prostoročno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Prostoročno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Prostoročno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Prostoročno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Prostoročno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Prostoročno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Prostoročno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Prostoročno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Prostoročno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Prostoročno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Prostoročno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Prostoročno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Prostoročno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Prostoročno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Prostoročno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Prostoročno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Prostoročno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Prostoročno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Prostoročno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Prostoročno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Prostoročno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Prostoročno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Prostoročno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Prostoročno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Prostoročno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Prostoročno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Prostoročno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Prostoročno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Prostoročno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Prostoročno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Prostoročno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Prostoročno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Prostoročno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Prostoročno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Prostoročno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Prostoročno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Prostoročno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Prostoročno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Prostoročno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Prostoročno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Prostoročno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Prostoročno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Prostoročno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Prostoročno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Prostoročno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Prostoročno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Prostoročno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Prostoročno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Prostoročno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Prostoročno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Prostoročno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Prostoročno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Prostoročno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Prostoročno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Prostoročno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Prostoročno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Prostoročno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Prostoročno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Prostoročno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Prostoročno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Prostoročno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Prostoročno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Prostoročno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Prostoročno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Prostoročno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Prostoročno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Prostoročno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Prostoročno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Prostoročno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Prostoročno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Prostoročno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Skupina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Prostoročno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Prostoročno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Prostoročno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Prostoročno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Prostoročno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Prostoročno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Prostoročno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Prostoročno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Prostoročno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Prostoročno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Prostoročno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Prostoročno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Prostoročno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Prostoročno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Prostoročno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Prostoročno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Prostoročno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Prostoročno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Prostoročno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Prostoročno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Prostoročno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Prostoročno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Prostoročno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Prostoročno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Prostoročno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Prostoročno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Prostoročno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Prostoročno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Prostoročno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Prostoročno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Prostoročno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Prostoročno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Prostoročno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Prostoročno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Prostoročno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Prostoročno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Prostoročno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Prostoročno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Prostoročno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Prostoročno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Prostoročno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Prostoročno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Prostoročno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Prostoročno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Prostoročno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Prostoročno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Prostoročno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Prostoročno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Prostoročno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Prostoročno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Prostoročno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Prostoročno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Prostoročno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Prostoročno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Prostoročno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Prostoročno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Prostoročno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Prostoročno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Prostoročno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Prostoročno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Prostoročno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Prostoročno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Prostoročno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Prostoročno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Prostoročno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Prostoročno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Prostoročno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Prostoročno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Prostoročno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Prostoročno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Prostoročno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Prostoročno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Prostoročno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Prostoročno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Skupina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Skupina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Prostoročno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Prostoročno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Prostoročno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Prostoročno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Prostoročno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Prostoročno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Prostoročno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Prostoročno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Prostoročno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Prostoročno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Prostoročno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Prostoročno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Prostoročno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Prostoročno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Prostoročno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Prostoročno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Prostoročno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Prostoročno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Prostoročno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Prostoročno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Prostoročno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Prostoročno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Prostoročno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Prostoročno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Prostoročno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Prostoročno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Prostoročno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Prostoročno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Prostoročno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Prostoročno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Prostoročno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Prostoročno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Prostoročno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Prostoročno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Prostoročno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Prostoročno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Prostoročno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Prostoročno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Prostoročno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Prostoročno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Prostoročno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Prostoročno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Prostoročno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Prostoročno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Prostoročno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Prostoročno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Prostoročno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Prostoročno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Prostoročno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Prostoročno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Prostoročno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Prostoročno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Prostoročno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Prostoročno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Prostoročno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Prostoročno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Prostoročno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Prostoročno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Prostoročno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Prostoročno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Prostoročno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Prostoročno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Prostoročno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Prostoročno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Prostoročno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Prostoročno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Prostoročno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Prostoročno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Prostoročno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Prostoročno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Prostoročno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Prostoročno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Prostoročno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Prostoročno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Skupina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Prostoročno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Prostoročno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Prostoročno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Prostoročno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Prostoročno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Prostoročno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Prostoročno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Prostoročno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Prostoročno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Prostoročno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Prostoročno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Prostoročno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Prostoročno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Prostoročno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Prostoročno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Prostoročno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Prostoročno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Prostoročno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Prostoročno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Prostoročno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Prostoročno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Prostoročno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Prostoročno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Prostoročno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Prostoročno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Prostoročno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Prostoročno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Prostoročno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Prostoročno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Prostoročno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Prostoročno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Prostoročno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Prostoročno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Prostoročno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Prostoročno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Prostoročno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Prostoročno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Prostoročno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Prostoročno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Prostoročno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Prostoročno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Prostoročno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Prostoročno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Prostoročno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Prostoročno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Prostoročno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Prostoročno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Prostoročno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Prostoročno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Prostoročno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Prostoročno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Prostoročno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Prostoročno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Prostoročno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Prostoročno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Prostoročno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Prostoročno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Prostoročno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Prostoročno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Prostoročno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Prostoročno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Prostoročno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Prostoročno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Prostoročno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Prostoročno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Prostoročno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Prostoročno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Prostoročno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Prostoročno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Prostoročno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Prostoročno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Prostoročno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Prostoročno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Prostoročno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noProof="0"/>
              <a:t>Uredite sloge besedila matrice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B32C5A-D84B-4F87-AE0B-A0051B0F40DC}" type="datetime1">
              <a:rPr lang="sl-SI" noProof="0" smtClean="0"/>
              <a:t>3. 05. 2020</a:t>
            </a:fld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dirty="0"/>
              <a:t>Uredite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8CCBC59-0E3C-45FC-82B7-6661CA0BAF93}" type="datetime1">
              <a:rPr lang="sl-SI" noProof="0" smtClean="0"/>
              <a:t>3. 05. 2020</a:t>
            </a:fld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sl-SI" sz="11500" b="1" dirty="0">
                <a:latin typeface="Calibri" panose="020F0502020204030204" pitchFamily="34" charset="0"/>
                <a:cs typeface="Calibri" panose="020F0502020204030204" pitchFamily="34" charset="0"/>
              </a:rPr>
              <a:t>ŠTEVILA DO </a:t>
            </a:r>
            <a:r>
              <a:rPr lang="sl-SI" sz="1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115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sl-SI" dirty="0"/>
              <a:t>ŠTEJEMO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24">
        <p:fade/>
      </p:transition>
    </mc:Choice>
    <mc:Fallback xmlns="">
      <p:transition spd="med" advTm="140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4581128"/>
            <a:ext cx="1497478" cy="108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60" y="4221088"/>
            <a:ext cx="1497478" cy="108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3861048"/>
            <a:ext cx="1497478" cy="108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44" y="3505652"/>
            <a:ext cx="1497478" cy="108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60" y="3140968"/>
            <a:ext cx="1497478" cy="1080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60" y="2778666"/>
            <a:ext cx="1497478" cy="1080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76" y="2416364"/>
            <a:ext cx="1497478" cy="10800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60" y="2051680"/>
            <a:ext cx="1497478" cy="108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44" y="1686996"/>
            <a:ext cx="1497478" cy="108000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60" y="1336244"/>
            <a:ext cx="1497478" cy="108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0" y="4571840"/>
            <a:ext cx="1497477" cy="108000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04" y="4211800"/>
            <a:ext cx="1497477" cy="108000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8" y="3855772"/>
            <a:ext cx="1497477" cy="108000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72" y="3496364"/>
            <a:ext cx="1497477" cy="1080000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6" y="3131680"/>
            <a:ext cx="1497477" cy="1080000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71" y="2781878"/>
            <a:ext cx="1497477" cy="1080000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0" y="2411600"/>
            <a:ext cx="1497477" cy="1080000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5" y="2038140"/>
            <a:ext cx="1497477" cy="1080000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2" y="1659916"/>
            <a:ext cx="1497477" cy="1080000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4" y="1294817"/>
            <a:ext cx="1497477" cy="1080000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08" y="4581128"/>
            <a:ext cx="1497478" cy="1080000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08" y="4220968"/>
            <a:ext cx="1497478" cy="1080000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08" y="3889438"/>
            <a:ext cx="1497478" cy="1080000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08" y="3573136"/>
            <a:ext cx="1497478" cy="1080000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00" y="3212976"/>
            <a:ext cx="1497478" cy="1080000"/>
          </a:xfrm>
          <a:prstGeom prst="rect">
            <a:avLst/>
          </a:prstGeom>
        </p:spPr>
      </p:pic>
      <p:sp>
        <p:nvSpPr>
          <p:cNvPr id="38" name="PoljeZBesedilom 37"/>
          <p:cNvSpPr txBox="1"/>
          <p:nvPr/>
        </p:nvSpPr>
        <p:spPr>
          <a:xfrm>
            <a:off x="6598468" y="4935772"/>
            <a:ext cx="403244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 </a:t>
            </a:r>
            <a:r>
              <a:rPr lang="sl-SI" sz="2800" b="1" dirty="0">
                <a:latin typeface="Calibri" panose="020F0502020204030204" pitchFamily="34" charset="0"/>
                <a:cs typeface="Calibri" panose="020F0502020204030204" pitchFamily="34" charset="0"/>
              </a:rPr>
              <a:t>+  </a:t>
            </a: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sl-SI" sz="2800" b="1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</a:t>
            </a: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PoljeZBesedilom 38"/>
          <p:cNvSpPr txBox="1"/>
          <p:nvPr/>
        </p:nvSpPr>
        <p:spPr>
          <a:xfrm>
            <a:off x="6598468" y="4520902"/>
            <a:ext cx="403244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 </a:t>
            </a:r>
            <a:r>
              <a:rPr lang="sl-SI" sz="2800" b="1" dirty="0">
                <a:latin typeface="Calibri" panose="020F0502020204030204" pitchFamily="34" charset="0"/>
                <a:cs typeface="Calibri" panose="020F0502020204030204" pitchFamily="34" charset="0"/>
              </a:rPr>
              <a:t>+  </a:t>
            </a: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sl-SI" sz="2800" b="1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</a:t>
            </a: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PoljeZBesedilom 39"/>
          <p:cNvSpPr txBox="1"/>
          <p:nvPr/>
        </p:nvSpPr>
        <p:spPr>
          <a:xfrm>
            <a:off x="6592760" y="4149501"/>
            <a:ext cx="403244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 </a:t>
            </a:r>
            <a:r>
              <a:rPr lang="sl-SI" sz="2800" b="1" dirty="0">
                <a:latin typeface="Calibri" panose="020F0502020204030204" pitchFamily="34" charset="0"/>
                <a:cs typeface="Calibri" panose="020F0502020204030204" pitchFamily="34" charset="0"/>
              </a:rPr>
              <a:t>+  </a:t>
            </a: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sl-SI" sz="2800" b="1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</a:t>
            </a: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PoljeZBesedilom 40"/>
          <p:cNvSpPr txBox="1"/>
          <p:nvPr/>
        </p:nvSpPr>
        <p:spPr>
          <a:xfrm>
            <a:off x="6592760" y="3778100"/>
            <a:ext cx="403244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 </a:t>
            </a:r>
            <a:r>
              <a:rPr lang="sl-SI" sz="2800" b="1" dirty="0">
                <a:latin typeface="Calibri" panose="020F0502020204030204" pitchFamily="34" charset="0"/>
                <a:cs typeface="Calibri" panose="020F0502020204030204" pitchFamily="34" charset="0"/>
              </a:rPr>
              <a:t>+  </a:t>
            </a: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sl-SI" sz="2800" b="1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</a:t>
            </a: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PoljeZBesedilom 41"/>
          <p:cNvSpPr txBox="1"/>
          <p:nvPr/>
        </p:nvSpPr>
        <p:spPr>
          <a:xfrm>
            <a:off x="6598468" y="3356992"/>
            <a:ext cx="403244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 </a:t>
            </a:r>
            <a:r>
              <a:rPr lang="sl-SI" sz="2800" b="1" dirty="0">
                <a:latin typeface="Calibri" panose="020F0502020204030204" pitchFamily="34" charset="0"/>
                <a:cs typeface="Calibri" panose="020F0502020204030204" pitchFamily="34" charset="0"/>
              </a:rPr>
              <a:t>+  </a:t>
            </a: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sl-SI" sz="2800" b="1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sl-SI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</a:t>
            </a: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3" name="PoljeZBesedilom 42"/>
          <p:cNvSpPr txBox="1"/>
          <p:nvPr/>
        </p:nvSpPr>
        <p:spPr>
          <a:xfrm>
            <a:off x="261764" y="5872287"/>
            <a:ext cx="270772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DESETICA    D</a:t>
            </a:r>
          </a:p>
        </p:txBody>
      </p:sp>
      <p:sp>
        <p:nvSpPr>
          <p:cNvPr id="44" name="PoljeZBesedilom 43"/>
          <p:cNvSpPr txBox="1"/>
          <p:nvPr/>
        </p:nvSpPr>
        <p:spPr>
          <a:xfrm>
            <a:off x="3574132" y="5872288"/>
            <a:ext cx="208823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ENICA    E</a:t>
            </a:r>
          </a:p>
        </p:txBody>
      </p:sp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9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3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000116" y="3954768"/>
            <a:ext cx="1051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			    </a:t>
            </a: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E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1000116" y="3137176"/>
            <a:ext cx="1051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      		    </a:t>
            </a: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 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E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1016072" y="2319584"/>
            <a:ext cx="1051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      ŠTEVILO </a:t>
            </a: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IMA </a:t>
            </a: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DESETICO 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ENICO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1000116" y="4771648"/>
            <a:ext cx="1051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      		    </a:t>
            </a: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 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E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1000116" y="5589240"/>
            <a:ext cx="1051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      		    </a:t>
            </a: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E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996640" y="1501992"/>
            <a:ext cx="1051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      ŠTEVILO </a:t>
            </a: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IMA </a:t>
            </a: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DESETICO 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ENIC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988604" y="734971"/>
            <a:ext cx="1051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      ŠTEVILO </a:t>
            </a: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 IMA  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ENIC</a:t>
            </a:r>
          </a:p>
        </p:txBody>
      </p:sp>
    </p:spTree>
    <p:extLst>
      <p:ext uri="{BB962C8B-B14F-4D97-AF65-F5344CB8AC3E}">
        <p14:creationId xmlns:p14="http://schemas.microsoft.com/office/powerpoint/2010/main" val="21435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21822" t="1484" r="17372" b="2053"/>
          <a:stretch/>
        </p:blipFill>
        <p:spPr>
          <a:xfrm>
            <a:off x="981844" y="1478496"/>
            <a:ext cx="504056" cy="468052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t="4335" r="5201" b="9410"/>
          <a:stretch/>
        </p:blipFill>
        <p:spPr>
          <a:xfrm>
            <a:off x="1847226" y="5667535"/>
            <a:ext cx="489420" cy="49148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t="4335" r="5201" b="9410"/>
          <a:stretch/>
        </p:blipFill>
        <p:spPr>
          <a:xfrm>
            <a:off x="1830604" y="4477683"/>
            <a:ext cx="489420" cy="49148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t="4335" r="5201" b="9410"/>
          <a:stretch/>
        </p:blipFill>
        <p:spPr>
          <a:xfrm>
            <a:off x="1830604" y="3234140"/>
            <a:ext cx="489420" cy="49148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/>
          <a:srcRect t="4335" r="5201" b="9410"/>
          <a:stretch/>
        </p:blipFill>
        <p:spPr>
          <a:xfrm>
            <a:off x="1830604" y="3829066"/>
            <a:ext cx="489420" cy="49148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/>
          <a:srcRect t="4335" r="5201" b="9410"/>
          <a:stretch/>
        </p:blipFill>
        <p:spPr>
          <a:xfrm>
            <a:off x="1830604" y="5072609"/>
            <a:ext cx="489420" cy="491481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405780" y="394702"/>
            <a:ext cx="11095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KAKO ZAPIŠEMO IN BEREMO ŠTEVILA VEČJA OD 10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4581627" y="3918447"/>
            <a:ext cx="7207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4000" dirty="0">
                <a:latin typeface="Calibri" panose="020F0502020204030204" pitchFamily="34" charset="0"/>
                <a:cs typeface="Calibri" panose="020F0502020204030204" pitchFamily="34" charset="0"/>
              </a:rPr>
              <a:t>KADAR ŠTEVILO </a:t>
            </a:r>
            <a:r>
              <a:rPr lang="sl-SI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PREBEREMO</a:t>
            </a:r>
            <a:r>
              <a:rPr lang="sl-SI" sz="4000" dirty="0">
                <a:latin typeface="Calibri" panose="020F0502020204030204" pitchFamily="34" charset="0"/>
                <a:cs typeface="Calibri" panose="020F0502020204030204" pitchFamily="34" charset="0"/>
              </a:rPr>
              <a:t>, VEDNO </a:t>
            </a:r>
            <a:r>
              <a:rPr lang="sl-SI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NAJPREJ</a:t>
            </a:r>
            <a:r>
              <a:rPr lang="sl-SI" sz="4000" dirty="0">
                <a:latin typeface="Calibri" panose="020F0502020204030204" pitchFamily="34" charset="0"/>
                <a:cs typeface="Calibri" panose="020F0502020204030204" pitchFamily="34" charset="0"/>
              </a:rPr>
              <a:t> PREBEREMO </a:t>
            </a:r>
            <a:r>
              <a:rPr lang="sl-SI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ENICE </a:t>
            </a:r>
            <a:r>
              <a:rPr lang="sl-SI" sz="4000" dirty="0">
                <a:latin typeface="Calibri" panose="020F0502020204030204" pitchFamily="34" charset="0"/>
                <a:cs typeface="Calibri" panose="020F0502020204030204" pitchFamily="34" charset="0"/>
              </a:rPr>
              <a:t>(MODRE) IN NATO </a:t>
            </a:r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DESETICE</a:t>
            </a: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000" dirty="0">
                <a:latin typeface="Calibri" panose="020F0502020204030204" pitchFamily="34" charset="0"/>
                <a:cs typeface="Calibri" panose="020F0502020204030204" pitchFamily="34" charset="0"/>
              </a:rPr>
              <a:t>(RDEČE).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4627662" y="1196752"/>
            <a:ext cx="7207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4000" dirty="0">
                <a:latin typeface="Calibri" panose="020F0502020204030204" pitchFamily="34" charset="0"/>
                <a:cs typeface="Calibri" panose="020F0502020204030204" pitchFamily="34" charset="0"/>
              </a:rPr>
              <a:t>KADAR ŠTEVILO </a:t>
            </a:r>
            <a:r>
              <a:rPr lang="sl-SI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ZAPIŠEMO</a:t>
            </a:r>
            <a:r>
              <a:rPr lang="sl-SI" sz="4000" dirty="0">
                <a:latin typeface="Calibri" panose="020F0502020204030204" pitchFamily="34" charset="0"/>
                <a:cs typeface="Calibri" panose="020F0502020204030204" pitchFamily="34" charset="0"/>
              </a:rPr>
              <a:t>, VEDNO </a:t>
            </a:r>
            <a:r>
              <a:rPr lang="sl-SI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NAJPREJ</a:t>
            </a:r>
            <a:r>
              <a:rPr lang="sl-SI" sz="4000" dirty="0">
                <a:latin typeface="Calibri" panose="020F0502020204030204" pitchFamily="34" charset="0"/>
                <a:cs typeface="Calibri" panose="020F0502020204030204" pitchFamily="34" charset="0"/>
              </a:rPr>
              <a:t> ZAPIŠEMO </a:t>
            </a:r>
            <a:r>
              <a:rPr lang="sl-SI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DESETICE </a:t>
            </a:r>
            <a:r>
              <a:rPr lang="sl-SI" sz="4000" dirty="0">
                <a:latin typeface="Calibri" panose="020F0502020204030204" pitchFamily="34" charset="0"/>
                <a:cs typeface="Calibri" panose="020F0502020204030204" pitchFamily="34" charset="0"/>
              </a:rPr>
              <a:t>(RDEČE) IN NATO ENICE (MODRE).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3214092" y="1695350"/>
            <a:ext cx="86409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8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endParaRPr lang="sl-SI" sz="8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3855538" y="1695132"/>
            <a:ext cx="86409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8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sl-SI" sz="8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l-SI" sz="8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3247456" y="4591277"/>
            <a:ext cx="86409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8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endParaRPr lang="sl-SI" sz="8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3886631" y="4602147"/>
            <a:ext cx="86409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8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sl-SI" sz="8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l-SI" sz="8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03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5" grpId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180" y="332656"/>
            <a:ext cx="428558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1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0284" y="-78612"/>
            <a:ext cx="7724775" cy="5800725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6742484" y="332656"/>
            <a:ext cx="504056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PRED</a:t>
            </a:r>
            <a:r>
              <a:rPr lang="sl-SI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HODNIK stoji </a:t>
            </a:r>
            <a:r>
              <a:rPr lang="sl-SI" sz="28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PRED</a:t>
            </a:r>
            <a:r>
              <a:rPr lang="sl-SI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izbranim številom (levo) in je za 1 </a:t>
            </a:r>
            <a:r>
              <a:rPr lang="sl-SI" sz="28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manjši</a:t>
            </a:r>
            <a:r>
              <a:rPr lang="sl-SI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od izbranega števila.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l-SI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NASLEDNI</a:t>
            </a:r>
            <a:r>
              <a:rPr lang="sl-SI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 je </a:t>
            </a:r>
            <a:r>
              <a:rPr lang="sl-SI" sz="2800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NASLEDNJI</a:t>
            </a:r>
            <a:r>
              <a:rPr lang="sl-SI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od izbranega števila (desno) in je za 1 </a:t>
            </a:r>
            <a:r>
              <a:rPr lang="sl-SI" sz="2800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večji </a:t>
            </a:r>
            <a:r>
              <a:rPr lang="sl-SI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od izbranega števila.</a:t>
            </a:r>
            <a:endParaRPr lang="sl-S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/>
          <a:stretch/>
        </p:blipFill>
        <p:spPr>
          <a:xfrm>
            <a:off x="477787" y="5733256"/>
            <a:ext cx="10466623" cy="85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3390" t="13953" r="8475" b="25582"/>
          <a:stretch/>
        </p:blipFill>
        <p:spPr>
          <a:xfrm>
            <a:off x="333772" y="752210"/>
            <a:ext cx="8284846" cy="2761615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640404"/>
              </p:ext>
            </p:extLst>
          </p:nvPr>
        </p:nvGraphicFramePr>
        <p:xfrm>
          <a:off x="8758708" y="620688"/>
          <a:ext cx="3270855" cy="364473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090285">
                  <a:extLst>
                    <a:ext uri="{9D8B030D-6E8A-4147-A177-3AD203B41FA5}">
                      <a16:colId xmlns:a16="http://schemas.microsoft.com/office/drawing/2014/main" val="2231689641"/>
                    </a:ext>
                  </a:extLst>
                </a:gridCol>
                <a:gridCol w="1090285">
                  <a:extLst>
                    <a:ext uri="{9D8B030D-6E8A-4147-A177-3AD203B41FA5}">
                      <a16:colId xmlns:a16="http://schemas.microsoft.com/office/drawing/2014/main" val="3827363965"/>
                    </a:ext>
                  </a:extLst>
                </a:gridCol>
                <a:gridCol w="1090285">
                  <a:extLst>
                    <a:ext uri="{9D8B030D-6E8A-4147-A177-3AD203B41FA5}">
                      <a16:colId xmlns:a16="http://schemas.microsoft.com/office/drawing/2014/main" val="3510607557"/>
                    </a:ext>
                  </a:extLst>
                </a:gridCol>
              </a:tblGrid>
              <a:tr h="728946">
                <a:tc>
                  <a:txBody>
                    <a:bodyPr/>
                    <a:lstStyle/>
                    <a:p>
                      <a:pPr algn="ctr"/>
                      <a:r>
                        <a:rPr lang="sl-SI" sz="4000" dirty="0">
                          <a:solidFill>
                            <a:srgbClr val="0070C0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l-SI" sz="4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l-SI" sz="40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8671943"/>
                  </a:ext>
                </a:extLst>
              </a:tr>
              <a:tr h="728946">
                <a:tc>
                  <a:txBody>
                    <a:bodyPr/>
                    <a:lstStyle/>
                    <a:p>
                      <a:pPr algn="ctr"/>
                      <a:endParaRPr lang="sl-SI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l-SI" sz="4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946035"/>
                  </a:ext>
                </a:extLst>
              </a:tr>
              <a:tr h="728946">
                <a:tc>
                  <a:txBody>
                    <a:bodyPr/>
                    <a:lstStyle/>
                    <a:p>
                      <a:pPr algn="ctr"/>
                      <a:endParaRPr lang="sl-SI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l-SI" sz="40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4459761"/>
                  </a:ext>
                </a:extLst>
              </a:tr>
              <a:tr h="72894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l-SI" sz="40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056693"/>
                  </a:ext>
                </a:extLst>
              </a:tr>
              <a:tr h="728946">
                <a:tc>
                  <a:txBody>
                    <a:bodyPr/>
                    <a:lstStyle/>
                    <a:p>
                      <a:pPr algn="ctr"/>
                      <a:endParaRPr lang="sl-SI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l-SI" sz="4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585409"/>
                  </a:ext>
                </a:extLst>
              </a:tr>
            </a:tbl>
          </a:graphicData>
        </a:graphic>
      </p:graphicFrame>
      <p:sp>
        <p:nvSpPr>
          <p:cNvPr id="6" name="PoljeZBesedilom 5"/>
          <p:cNvSpPr txBox="1"/>
          <p:nvPr/>
        </p:nvSpPr>
        <p:spPr>
          <a:xfrm>
            <a:off x="9913930" y="2119887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11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11097424" y="135516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15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8830716" y="1430222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13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8907781" y="2119886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10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9926083" y="2869486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10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11002277" y="2869485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11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8909423" y="357575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12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11093459" y="3567451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14</a:t>
            </a:r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823332"/>
              </p:ext>
            </p:extLst>
          </p:nvPr>
        </p:nvGraphicFramePr>
        <p:xfrm>
          <a:off x="413252" y="4265418"/>
          <a:ext cx="8125885" cy="21031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625177">
                  <a:extLst>
                    <a:ext uri="{9D8B030D-6E8A-4147-A177-3AD203B41FA5}">
                      <a16:colId xmlns:a16="http://schemas.microsoft.com/office/drawing/2014/main" val="596109454"/>
                    </a:ext>
                  </a:extLst>
                </a:gridCol>
                <a:gridCol w="1625177">
                  <a:extLst>
                    <a:ext uri="{9D8B030D-6E8A-4147-A177-3AD203B41FA5}">
                      <a16:colId xmlns:a16="http://schemas.microsoft.com/office/drawing/2014/main" val="694847638"/>
                    </a:ext>
                  </a:extLst>
                </a:gridCol>
                <a:gridCol w="1625177">
                  <a:extLst>
                    <a:ext uri="{9D8B030D-6E8A-4147-A177-3AD203B41FA5}">
                      <a16:colId xmlns:a16="http://schemas.microsoft.com/office/drawing/2014/main" val="4004032676"/>
                    </a:ext>
                  </a:extLst>
                </a:gridCol>
                <a:gridCol w="1625177">
                  <a:extLst>
                    <a:ext uri="{9D8B030D-6E8A-4147-A177-3AD203B41FA5}">
                      <a16:colId xmlns:a16="http://schemas.microsoft.com/office/drawing/2014/main" val="2461463762"/>
                    </a:ext>
                  </a:extLst>
                </a:gridCol>
                <a:gridCol w="1625177">
                  <a:extLst>
                    <a:ext uri="{9D8B030D-6E8A-4147-A177-3AD203B41FA5}">
                      <a16:colId xmlns:a16="http://schemas.microsoft.com/office/drawing/2014/main" val="788124411"/>
                    </a:ext>
                  </a:extLst>
                </a:gridCol>
              </a:tblGrid>
              <a:tr h="614858">
                <a:tc>
                  <a:txBody>
                    <a:bodyPr/>
                    <a:lstStyle/>
                    <a:p>
                      <a:pPr algn="l"/>
                      <a:r>
                        <a:rPr lang="sl-SI" sz="3600" b="1" dirty="0">
                          <a:solidFill>
                            <a:srgbClr val="0070C0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l-SI" sz="40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257424"/>
                  </a:ext>
                </a:extLst>
              </a:tr>
              <a:tr h="614858">
                <a:tc>
                  <a:txBody>
                    <a:bodyPr/>
                    <a:lstStyle/>
                    <a:p>
                      <a:pPr algn="l"/>
                      <a:r>
                        <a:rPr lang="sl-SI" sz="3600" b="1" dirty="0">
                          <a:solidFill>
                            <a:srgbClr val="FF0000"/>
                          </a:solidFill>
                        </a:rPr>
                        <a:t>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4000" b="1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4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540556"/>
                  </a:ext>
                </a:extLst>
              </a:tr>
              <a:tr h="614858">
                <a:tc>
                  <a:txBody>
                    <a:bodyPr/>
                    <a:lstStyle/>
                    <a:p>
                      <a:pPr algn="l"/>
                      <a:r>
                        <a:rPr lang="sl-SI" sz="3600" b="1" dirty="0">
                          <a:solidFill>
                            <a:srgbClr val="00B050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l-SI" sz="40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0924863"/>
                  </a:ext>
                </a:extLst>
              </a:tr>
            </a:tbl>
          </a:graphicData>
        </a:graphic>
      </p:graphicFrame>
      <p:sp>
        <p:nvSpPr>
          <p:cNvPr id="15" name="PoljeZBesedilom 14"/>
          <p:cNvSpPr txBox="1"/>
          <p:nvPr/>
        </p:nvSpPr>
        <p:spPr>
          <a:xfrm>
            <a:off x="2494012" y="5722207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13</a:t>
            </a:r>
          </a:p>
        </p:txBody>
      </p:sp>
      <p:sp>
        <p:nvSpPr>
          <p:cNvPr id="16" name="PoljeZBesedilom 15"/>
          <p:cNvSpPr txBox="1"/>
          <p:nvPr/>
        </p:nvSpPr>
        <p:spPr>
          <a:xfrm>
            <a:off x="2494012" y="4399205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11</a:t>
            </a:r>
          </a:p>
        </p:txBody>
      </p:sp>
      <p:sp>
        <p:nvSpPr>
          <p:cNvPr id="17" name="PoljeZBesedilom 16"/>
          <p:cNvSpPr txBox="1"/>
          <p:nvPr/>
        </p:nvSpPr>
        <p:spPr>
          <a:xfrm>
            <a:off x="5929893" y="4907526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9</a:t>
            </a:r>
          </a:p>
        </p:txBody>
      </p:sp>
      <p:sp>
        <p:nvSpPr>
          <p:cNvPr id="18" name="PoljeZBesedilom 17"/>
          <p:cNvSpPr txBox="1"/>
          <p:nvPr/>
        </p:nvSpPr>
        <p:spPr>
          <a:xfrm>
            <a:off x="4138701" y="433675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13</a:t>
            </a:r>
          </a:p>
        </p:txBody>
      </p:sp>
      <p:sp>
        <p:nvSpPr>
          <p:cNvPr id="19" name="PoljeZBesedilom 18"/>
          <p:cNvSpPr txBox="1"/>
          <p:nvPr/>
        </p:nvSpPr>
        <p:spPr>
          <a:xfrm>
            <a:off x="4098193" y="5029480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14</a:t>
            </a:r>
          </a:p>
        </p:txBody>
      </p:sp>
      <p:sp>
        <p:nvSpPr>
          <p:cNvPr id="20" name="PoljeZBesedilom 19"/>
          <p:cNvSpPr txBox="1"/>
          <p:nvPr/>
        </p:nvSpPr>
        <p:spPr>
          <a:xfrm>
            <a:off x="5681775" y="5719082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10</a:t>
            </a:r>
          </a:p>
        </p:txBody>
      </p:sp>
      <p:sp>
        <p:nvSpPr>
          <p:cNvPr id="21" name="PoljeZBesedilom 20"/>
          <p:cNvSpPr txBox="1"/>
          <p:nvPr/>
        </p:nvSpPr>
        <p:spPr>
          <a:xfrm>
            <a:off x="7562525" y="432157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5</a:t>
            </a:r>
          </a:p>
        </p:txBody>
      </p:sp>
      <p:sp>
        <p:nvSpPr>
          <p:cNvPr id="22" name="PoljeZBesedilom 21"/>
          <p:cNvSpPr txBox="1"/>
          <p:nvPr/>
        </p:nvSpPr>
        <p:spPr>
          <a:xfrm>
            <a:off x="7562525" y="5664255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7930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olska tabla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91_TF02804846_TF02804846" id="{56189B2D-B329-4056-9639-F41EDFB6BDF6}" vid="{AE87CB9E-B810-4C64-B83E-458B52CD7482}"/>
    </a:ext>
  </a:extLst>
</a:theme>
</file>

<file path=ppt/theme/theme2.xml><?xml version="1.0" encoding="utf-8"?>
<a:theme xmlns:a="http://schemas.openxmlformats.org/drawingml/2006/main" name="Officeova tema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Predstavitev s tablo za izobraževanje (širokozaslonsko)</Template>
  <TotalTime>216</TotalTime>
  <Words>176</Words>
  <Application>Microsoft Office PowerPoint</Application>
  <PresentationFormat>Po meri</PresentationFormat>
  <Paragraphs>58</Paragraphs>
  <Slides>7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4" baseType="lpstr">
      <vt:lpstr>Arial</vt:lpstr>
      <vt:lpstr>Calibri</vt:lpstr>
      <vt:lpstr>Consolas</vt:lpstr>
      <vt:lpstr>Corbel</vt:lpstr>
      <vt:lpstr>Times New Roman</vt:lpstr>
      <vt:lpstr>Wingdings</vt:lpstr>
      <vt:lpstr>Šolska tabla 16x9</vt:lpstr>
      <vt:lpstr>ŠTEVILA DO 15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Postavitev naslova</dc:title>
  <dc:creator>katarina</dc:creator>
  <cp:lastModifiedBy>valerija osterc</cp:lastModifiedBy>
  <cp:revision>18</cp:revision>
  <dcterms:created xsi:type="dcterms:W3CDTF">2020-04-07T20:58:03Z</dcterms:created>
  <dcterms:modified xsi:type="dcterms:W3CDTF">2020-05-03T20:13:40Z</dcterms:modified>
</cp:coreProperties>
</file>